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8288000" cy="10287000"/>
  <p:notesSz cx="6858000" cy="9144000"/>
  <p:embeddedFontLst>
    <p:embeddedFont>
      <p:font typeface="標楷體" panose="03000509000000000000" pitchFamily="65" charset="-12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71663" y="3561370"/>
            <a:ext cx="14744675" cy="1582130"/>
            <a:chOff x="0" y="0"/>
            <a:chExt cx="12849233" cy="13787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49233" cy="1378746"/>
            </a:xfrm>
            <a:custGeom>
              <a:avLst/>
              <a:gdLst/>
              <a:ahLst/>
              <a:cxnLst/>
              <a:rect l="l" t="t" r="r" b="b"/>
              <a:pathLst>
                <a:path w="12849233" h="1378746">
                  <a:moveTo>
                    <a:pt x="0" y="0"/>
                  </a:moveTo>
                  <a:lnTo>
                    <a:pt x="12849233" y="0"/>
                  </a:lnTo>
                  <a:lnTo>
                    <a:pt x="12849233" y="1378746"/>
                  </a:lnTo>
                  <a:lnTo>
                    <a:pt x="0" y="13787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49233" cy="141684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810"/>
                </a:lnSpc>
              </a:pPr>
              <a:r>
                <a:rPr lang="en-US" sz="6262" b="1" dirty="0" err="1">
                  <a:solidFill>
                    <a:srgbClr val="443728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Crimson Pro Bold"/>
                  <a:sym typeface="Crimson Pro Bold"/>
                </a:rPr>
                <a:t>DApp（去中心化應用程式）作業報告</a:t>
              </a:r>
              <a:endParaRPr lang="en-US" sz="6262" b="1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45475" y="6634162"/>
            <a:ext cx="463154" cy="463154"/>
            <a:chOff x="0" y="0"/>
            <a:chExt cx="617538" cy="6175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08826" y="5372241"/>
            <a:ext cx="13870348" cy="2030674"/>
            <a:chOff x="0" y="0"/>
            <a:chExt cx="18493797" cy="27075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493797" cy="2707565"/>
            </a:xfrm>
            <a:custGeom>
              <a:avLst/>
              <a:gdLst/>
              <a:ahLst/>
              <a:cxnLst/>
              <a:rect l="l" t="t" r="r" b="b"/>
              <a:pathLst>
                <a:path w="18493797" h="2707565">
                  <a:moveTo>
                    <a:pt x="0" y="0"/>
                  </a:moveTo>
                  <a:lnTo>
                    <a:pt x="18493797" y="0"/>
                  </a:lnTo>
                  <a:lnTo>
                    <a:pt x="18493797" y="2707565"/>
                  </a:lnTo>
                  <a:lnTo>
                    <a:pt x="0" y="27075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8493797" cy="27742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26"/>
                </a:lnSpc>
              </a:pPr>
              <a:r>
                <a:rPr lang="en-US" sz="2804" dirty="0" err="1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姓名：羅浩維</a:t>
              </a:r>
              <a:endParaRPr lang="en-US" sz="2804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  <a:p>
              <a:pPr algn="ctr">
                <a:lnSpc>
                  <a:spcPts val="3926"/>
                </a:lnSpc>
              </a:pPr>
              <a:r>
                <a:rPr lang="en-US" sz="2804" dirty="0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班別：資工碩1A</a:t>
              </a:r>
            </a:p>
            <a:p>
              <a:pPr algn="ctr">
                <a:lnSpc>
                  <a:spcPts val="3926"/>
                </a:lnSpc>
              </a:pPr>
              <a:r>
                <a:rPr lang="en-US" sz="2804" dirty="0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學號：113121005</a:t>
              </a:r>
            </a:p>
            <a:p>
              <a:pPr algn="ctr">
                <a:lnSpc>
                  <a:spcPts val="3925"/>
                </a:lnSpc>
              </a:pPr>
              <a:r>
                <a:rPr lang="en-US" sz="2804" dirty="0" err="1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指導教授：陳興忠</a:t>
              </a:r>
              <a:endParaRPr lang="en-US" sz="2804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62790" y="4116707"/>
            <a:ext cx="12286259" cy="1665894"/>
            <a:chOff x="0" y="0"/>
            <a:chExt cx="16381679" cy="22211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81679" cy="2221193"/>
            </a:xfrm>
            <a:custGeom>
              <a:avLst/>
              <a:gdLst/>
              <a:ahLst/>
              <a:cxnLst/>
              <a:rect l="l" t="t" r="r" b="b"/>
              <a:pathLst>
                <a:path w="16381679" h="2221193">
                  <a:moveTo>
                    <a:pt x="0" y="0"/>
                  </a:moveTo>
                  <a:lnTo>
                    <a:pt x="16381679" y="0"/>
                  </a:lnTo>
                  <a:lnTo>
                    <a:pt x="16381679" y="2221193"/>
                  </a:lnTo>
                  <a:lnTo>
                    <a:pt x="0" y="2221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16381679" cy="21354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378"/>
                </a:lnSpc>
              </a:pPr>
              <a:r>
                <a:rPr lang="en-US" sz="8525" dirty="0" err="1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前端設計與操作流程</a:t>
              </a:r>
              <a:endParaRPr lang="en-US" sz="8525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  <p:txBody>
            <a:bodyPr/>
            <a:lstStyle/>
            <a:p>
              <a:endParaRPr lang="zh-TW" altLang="en-US" sz="220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 sz="2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2099221"/>
            <a:ext cx="7442150" cy="678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3000" dirty="0" err="1">
                <a:solidFill>
                  <a:srgbClr val="201B1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使用者操作流程與預期效益</a:t>
            </a:r>
            <a:endParaRPr lang="en-US" sz="3000" dirty="0">
              <a:solidFill>
                <a:srgbClr val="201B18"/>
              </a:solidFill>
              <a:latin typeface="標楷體" panose="03000509000000000000" pitchFamily="65" charset="-120"/>
              <a:ea typeface="標楷體" panose="03000509000000000000" pitchFamily="65" charset="-120"/>
              <a:cs typeface="Arimo"/>
              <a:sym typeface="Arim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2238" y="3522910"/>
            <a:ext cx="3101131" cy="35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200" dirty="0" err="1">
                <a:solidFill>
                  <a:srgbClr val="201B1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使用者操作流程</a:t>
            </a:r>
            <a:endParaRPr lang="en-US" sz="2200" dirty="0">
              <a:solidFill>
                <a:srgbClr val="201B18"/>
              </a:solidFill>
              <a:latin typeface="標楷體" panose="03000509000000000000" pitchFamily="65" charset="-120"/>
              <a:ea typeface="標楷體" panose="03000509000000000000" pitchFamily="65" charset="-120"/>
              <a:cs typeface="Arimo"/>
              <a:sym typeface="Arim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2238" y="4082355"/>
            <a:ext cx="7849195" cy="37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200" b="1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 Bold"/>
                <a:sym typeface="Source Serif Pro Bold"/>
              </a:rPr>
              <a:t>原廠</a:t>
            </a:r>
            <a:r>
              <a:rPr lang="en-US" sz="2200" b="1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 Bold"/>
                <a:sym typeface="Source Serif Pro Bold"/>
              </a:rPr>
              <a:t>/</a:t>
            </a:r>
            <a:r>
              <a:rPr lang="en-US" sz="2200" b="1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 Bold"/>
                <a:sym typeface="Source Serif Pro Bold"/>
              </a:rPr>
              <a:t>經銷商註冊序號</a:t>
            </a:r>
            <a:endParaRPr lang="en-US" sz="2200" b="1" dirty="0">
              <a:solidFill>
                <a:srgbClr val="504C49"/>
              </a:solidFill>
              <a:latin typeface="標楷體" panose="03000509000000000000" pitchFamily="65" charset="-120"/>
              <a:ea typeface="標楷體" panose="03000509000000000000" pitchFamily="65" charset="-120"/>
              <a:cs typeface="Source Serif Pro Bold"/>
              <a:sym typeface="Source Serif Pr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2238" y="4702522"/>
            <a:ext cx="7849195" cy="772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22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登入</a:t>
            </a:r>
            <a:r>
              <a:rPr lang="en-US" sz="22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</a:t>
            </a:r>
            <a:r>
              <a:rPr lang="en-US" sz="22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DApp</a:t>
            </a:r>
            <a:r>
              <a:rPr lang="en-US" sz="22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→ </a:t>
            </a:r>
            <a:r>
              <a:rPr lang="en-US" sz="22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連接</a:t>
            </a:r>
            <a:r>
              <a:rPr lang="en-US" sz="22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MetaMask → </a:t>
            </a:r>
            <a:r>
              <a:rPr lang="en-US" sz="22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填寫顯示卡資訊</a:t>
            </a:r>
            <a:r>
              <a:rPr lang="en-US" sz="22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→ </a:t>
            </a:r>
            <a:r>
              <a:rPr lang="en-US" sz="22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送出</a:t>
            </a:r>
            <a:r>
              <a:rPr lang="en-US" sz="22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→ </a:t>
            </a:r>
            <a:r>
              <a:rPr lang="en-US" sz="22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簽署交易</a:t>
            </a:r>
            <a:r>
              <a:rPr lang="en-US" sz="22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→ </a:t>
            </a:r>
            <a:r>
              <a:rPr lang="en-US" sz="22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完成註冊</a:t>
            </a:r>
            <a:endParaRPr lang="en-US" sz="2200" dirty="0">
              <a:solidFill>
                <a:srgbClr val="504C49"/>
              </a:solidFill>
              <a:latin typeface="標楷體" panose="03000509000000000000" pitchFamily="65" charset="-120"/>
              <a:ea typeface="標楷體" panose="03000509000000000000" pitchFamily="65" charset="-120"/>
              <a:cs typeface="Source Serif Pro"/>
              <a:sym typeface="Source Serif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2238" y="5719614"/>
            <a:ext cx="7849195" cy="37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200" b="1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 Bold"/>
                <a:sym typeface="Source Serif Pro Bold"/>
              </a:rPr>
              <a:t>消費者驗證序號</a:t>
            </a:r>
            <a:endParaRPr lang="en-US" sz="2200" b="1" dirty="0">
              <a:solidFill>
                <a:srgbClr val="504C49"/>
              </a:solidFill>
              <a:latin typeface="標楷體" panose="03000509000000000000" pitchFamily="65" charset="-120"/>
              <a:ea typeface="標楷體" panose="03000509000000000000" pitchFamily="65" charset="-120"/>
              <a:cs typeface="Source Serif Pro Bold"/>
              <a:sym typeface="Source Serif Pr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82713" y="6285776"/>
            <a:ext cx="7849195" cy="772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22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進入</a:t>
            </a:r>
            <a:r>
              <a:rPr lang="en-US" sz="22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</a:t>
            </a:r>
            <a:r>
              <a:rPr lang="en-US" sz="22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DApp</a:t>
            </a:r>
            <a:r>
              <a:rPr lang="en-US" sz="22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→ </a:t>
            </a:r>
            <a:r>
              <a:rPr lang="en-US" sz="22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輸入顯示卡序號</a:t>
            </a:r>
            <a:r>
              <a:rPr lang="en-US" sz="22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→ </a:t>
            </a:r>
            <a:r>
              <a:rPr lang="en-US" sz="22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查詢</a:t>
            </a:r>
            <a:r>
              <a:rPr lang="en-US" sz="22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→ </a:t>
            </a:r>
            <a:r>
              <a:rPr lang="en-US" sz="22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顯示真偽與保固資訊</a:t>
            </a:r>
            <a:endParaRPr lang="en-US" sz="2200" dirty="0">
              <a:solidFill>
                <a:srgbClr val="504C49"/>
              </a:solidFill>
              <a:latin typeface="標楷體" panose="03000509000000000000" pitchFamily="65" charset="-120"/>
              <a:ea typeface="標楷體" panose="03000509000000000000" pitchFamily="65" charset="-120"/>
              <a:cs typeface="Source Serif Pro"/>
              <a:sym typeface="Source Serif Pr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2238" y="6959948"/>
            <a:ext cx="7849195" cy="37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200" b="1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 Bold"/>
                <a:sym typeface="Source Serif Pro Bold"/>
              </a:rPr>
              <a:t>維修中心查詢保固</a:t>
            </a:r>
            <a:endParaRPr lang="en-US" sz="2200" b="1" dirty="0">
              <a:solidFill>
                <a:srgbClr val="504C49"/>
              </a:solidFill>
              <a:latin typeface="標楷體" panose="03000509000000000000" pitchFamily="65" charset="-120"/>
              <a:ea typeface="標楷體" panose="03000509000000000000" pitchFamily="65" charset="-120"/>
              <a:cs typeface="Source Serif Pro Bold"/>
              <a:sym typeface="Source Serif Pr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2238" y="7580114"/>
            <a:ext cx="7849195" cy="772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22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進入</a:t>
            </a:r>
            <a:r>
              <a:rPr lang="en-US" sz="22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</a:t>
            </a:r>
            <a:r>
              <a:rPr lang="en-US" sz="22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DApp</a:t>
            </a:r>
            <a:r>
              <a:rPr lang="en-US" sz="22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→ </a:t>
            </a:r>
            <a:r>
              <a:rPr lang="en-US" sz="22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輸入序號</a:t>
            </a:r>
            <a:r>
              <a:rPr lang="en-US" sz="22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→ </a:t>
            </a:r>
            <a:r>
              <a:rPr lang="en-US" sz="22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查詢</a:t>
            </a:r>
            <a:r>
              <a:rPr lang="en-US" sz="22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→ </a:t>
            </a:r>
            <a:r>
              <a:rPr lang="en-US" sz="22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顯示保固狀態與歷史紀錄</a:t>
            </a:r>
            <a:endParaRPr lang="en-US" sz="2200" dirty="0">
              <a:solidFill>
                <a:srgbClr val="504C49"/>
              </a:solidFill>
              <a:latin typeface="標楷體" panose="03000509000000000000" pitchFamily="65" charset="-120"/>
              <a:ea typeface="標楷體" panose="03000509000000000000" pitchFamily="65" charset="-120"/>
              <a:cs typeface="Source Serif Pro"/>
              <a:sym typeface="Source Serif Pr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56092" y="3522910"/>
            <a:ext cx="3101131" cy="35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200" dirty="0" err="1">
                <a:solidFill>
                  <a:srgbClr val="201B1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預期效益</a:t>
            </a:r>
            <a:endParaRPr lang="en-US" sz="2200" dirty="0">
              <a:solidFill>
                <a:srgbClr val="201B18"/>
              </a:solidFill>
              <a:latin typeface="標楷體" panose="03000509000000000000" pitchFamily="65" charset="-120"/>
              <a:ea typeface="標楷體" panose="03000509000000000000" pitchFamily="65" charset="-120"/>
              <a:cs typeface="Arimo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456092" y="4082355"/>
            <a:ext cx="7849195" cy="36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2200" b="1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 Bold"/>
                <a:sym typeface="Source Serif Pro Bold"/>
              </a:rPr>
              <a:t>防止仿冒：</a:t>
            </a:r>
            <a:r>
              <a:rPr lang="en-US" sz="22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消費者可即時查詢顯示卡真偽，杜絕偽造品流通</a:t>
            </a:r>
            <a:r>
              <a:rPr lang="en-US" sz="22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56092" y="4566047"/>
            <a:ext cx="7849195" cy="37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2200" b="1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 Bold"/>
                <a:sym typeface="Source Serif Pro Bold"/>
              </a:rPr>
              <a:t>保固透明：</a:t>
            </a:r>
            <a:r>
              <a:rPr lang="en-US" sz="22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保固資訊公開透明，避免保固詐騙</a:t>
            </a:r>
            <a:r>
              <a:rPr lang="en-US" sz="22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。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56092" y="5049739"/>
            <a:ext cx="7849195" cy="772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2200" b="1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 Bold"/>
                <a:sym typeface="Source Serif Pro Bold"/>
              </a:rPr>
              <a:t>維修效率提升：</a:t>
            </a:r>
            <a:r>
              <a:rPr lang="en-US" sz="22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維修中心可快速查詢保固狀態，提升服務效率</a:t>
            </a:r>
            <a:r>
              <a:rPr lang="en-US" sz="22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56092" y="5533430"/>
            <a:ext cx="7849195" cy="772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2200" b="1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 Bold"/>
                <a:sym typeface="Source Serif Pro Bold"/>
              </a:rPr>
              <a:t>資料不可竄改：</a:t>
            </a:r>
            <a:r>
              <a:rPr lang="en-US" sz="22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所有註冊與查詢紀錄皆上鏈，確保資訊真實可信</a:t>
            </a:r>
            <a:r>
              <a:rPr lang="en-US" sz="22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62790" y="4116707"/>
            <a:ext cx="12286259" cy="1665946"/>
            <a:chOff x="0" y="0"/>
            <a:chExt cx="16381679" cy="22212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81679" cy="2221261"/>
            </a:xfrm>
            <a:custGeom>
              <a:avLst/>
              <a:gdLst/>
              <a:ahLst/>
              <a:cxnLst/>
              <a:rect l="l" t="t" r="r" b="b"/>
              <a:pathLst>
                <a:path w="16381679" h="2221261">
                  <a:moveTo>
                    <a:pt x="0" y="0"/>
                  </a:moveTo>
                  <a:lnTo>
                    <a:pt x="16381679" y="0"/>
                  </a:lnTo>
                  <a:lnTo>
                    <a:pt x="16381679" y="2221261"/>
                  </a:lnTo>
                  <a:lnTo>
                    <a:pt x="0" y="22212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16381679" cy="213553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378"/>
                </a:lnSpc>
              </a:pPr>
              <a:r>
                <a:rPr lang="en-US" sz="8525" dirty="0" err="1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智能合約設計</a:t>
              </a:r>
              <a:endParaRPr lang="en-US" sz="8525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850237" y="3589287"/>
            <a:ext cx="9115606" cy="7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GPUVerifier</a:t>
            </a:r>
            <a:r>
              <a:rPr lang="en-US" sz="4875" b="1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 </a:t>
            </a:r>
            <a:r>
              <a:rPr lang="en-US" sz="4875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智慧合約介紹</a:t>
            </a:r>
            <a:endParaRPr lang="en-US" sz="4875" b="1" dirty="0">
              <a:solidFill>
                <a:srgbClr val="443728"/>
              </a:solidFill>
              <a:latin typeface="標楷體" panose="03000509000000000000" pitchFamily="65" charset="-120"/>
              <a:ea typeface="標楷體" panose="03000509000000000000" pitchFamily="65" charset="-120"/>
              <a:cs typeface="Crimson Pro Bold"/>
              <a:sym typeface="Crimson Pr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850237" y="4679305"/>
            <a:ext cx="9445526" cy="115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GPUVerifier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是一份用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Solidity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撰寫的智慧合約，主要用途是註冊與驗證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GPU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序號的雜湊值（hash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）。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此合約由合約部署者擔任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owner，僅擁有者可以註冊新的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GPU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序號，而任何人都可以查詢序號是否有效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。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845475" y="6248697"/>
            <a:ext cx="406450" cy="406450"/>
            <a:chOff x="0" y="0"/>
            <a:chExt cx="541933" cy="541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1909" cy="542036"/>
            </a:xfrm>
            <a:custGeom>
              <a:avLst/>
              <a:gdLst/>
              <a:ahLst/>
              <a:cxnLst/>
              <a:rect l="l" t="t" r="r" b="b"/>
              <a:pathLst>
                <a:path w="541909" h="542036">
                  <a:moveTo>
                    <a:pt x="0" y="271018"/>
                  </a:moveTo>
                  <a:cubicBezTo>
                    <a:pt x="0" y="121285"/>
                    <a:pt x="121285" y="0"/>
                    <a:pt x="271018" y="0"/>
                  </a:cubicBezTo>
                  <a:cubicBezTo>
                    <a:pt x="272923" y="0"/>
                    <a:pt x="274828" y="889"/>
                    <a:pt x="275971" y="2413"/>
                  </a:cubicBezTo>
                  <a:lnTo>
                    <a:pt x="271018" y="6350"/>
                  </a:lnTo>
                  <a:lnTo>
                    <a:pt x="271018" y="0"/>
                  </a:lnTo>
                  <a:lnTo>
                    <a:pt x="271018" y="6350"/>
                  </a:lnTo>
                  <a:lnTo>
                    <a:pt x="271018" y="0"/>
                  </a:lnTo>
                  <a:cubicBezTo>
                    <a:pt x="420624" y="0"/>
                    <a:pt x="541909" y="121285"/>
                    <a:pt x="541909" y="271018"/>
                  </a:cubicBezTo>
                  <a:cubicBezTo>
                    <a:pt x="541909" y="273939"/>
                    <a:pt x="539877" y="276479"/>
                    <a:pt x="537083" y="277241"/>
                  </a:cubicBezTo>
                  <a:lnTo>
                    <a:pt x="535559" y="271018"/>
                  </a:lnTo>
                  <a:lnTo>
                    <a:pt x="541909" y="271018"/>
                  </a:lnTo>
                  <a:cubicBezTo>
                    <a:pt x="541909" y="420624"/>
                    <a:pt x="420624" y="542036"/>
                    <a:pt x="270891" y="542036"/>
                  </a:cubicBezTo>
                  <a:lnTo>
                    <a:pt x="270891" y="535686"/>
                  </a:lnTo>
                  <a:lnTo>
                    <a:pt x="270891" y="529336"/>
                  </a:lnTo>
                  <a:lnTo>
                    <a:pt x="270891" y="535686"/>
                  </a:lnTo>
                  <a:lnTo>
                    <a:pt x="270891" y="542036"/>
                  </a:lnTo>
                  <a:cubicBezTo>
                    <a:pt x="121285" y="541909"/>
                    <a:pt x="0" y="420624"/>
                    <a:pt x="0" y="271018"/>
                  </a:cubicBezTo>
                  <a:lnTo>
                    <a:pt x="6350" y="271018"/>
                  </a:lnTo>
                  <a:lnTo>
                    <a:pt x="0" y="271018"/>
                  </a:lnTo>
                  <a:moveTo>
                    <a:pt x="12700" y="271018"/>
                  </a:moveTo>
                  <a:lnTo>
                    <a:pt x="6350" y="271018"/>
                  </a:lnTo>
                  <a:lnTo>
                    <a:pt x="12700" y="271018"/>
                  </a:lnTo>
                  <a:cubicBezTo>
                    <a:pt x="12700" y="413639"/>
                    <a:pt x="128270" y="529336"/>
                    <a:pt x="271018" y="529336"/>
                  </a:cubicBezTo>
                  <a:cubicBezTo>
                    <a:pt x="274574" y="529336"/>
                    <a:pt x="277368" y="532130"/>
                    <a:pt x="277368" y="535686"/>
                  </a:cubicBezTo>
                  <a:cubicBezTo>
                    <a:pt x="277368" y="539242"/>
                    <a:pt x="274574" y="542036"/>
                    <a:pt x="271018" y="542036"/>
                  </a:cubicBezTo>
                  <a:cubicBezTo>
                    <a:pt x="267462" y="542036"/>
                    <a:pt x="264668" y="539242"/>
                    <a:pt x="264668" y="535686"/>
                  </a:cubicBezTo>
                  <a:cubicBezTo>
                    <a:pt x="264668" y="532130"/>
                    <a:pt x="267462" y="529336"/>
                    <a:pt x="271018" y="529336"/>
                  </a:cubicBezTo>
                  <a:cubicBezTo>
                    <a:pt x="413639" y="529336"/>
                    <a:pt x="529336" y="413766"/>
                    <a:pt x="529336" y="271018"/>
                  </a:cubicBezTo>
                  <a:cubicBezTo>
                    <a:pt x="529336" y="268097"/>
                    <a:pt x="531368" y="265557"/>
                    <a:pt x="534162" y="264795"/>
                  </a:cubicBezTo>
                  <a:lnTo>
                    <a:pt x="535686" y="271018"/>
                  </a:lnTo>
                  <a:lnTo>
                    <a:pt x="529336" y="271018"/>
                  </a:lnTo>
                  <a:cubicBezTo>
                    <a:pt x="529209" y="128270"/>
                    <a:pt x="413639" y="12700"/>
                    <a:pt x="271018" y="12700"/>
                  </a:cubicBezTo>
                  <a:cubicBezTo>
                    <a:pt x="269113" y="12700"/>
                    <a:pt x="267208" y="11811"/>
                    <a:pt x="266065" y="10287"/>
                  </a:cubicBezTo>
                  <a:lnTo>
                    <a:pt x="271018" y="6350"/>
                  </a:lnTo>
                  <a:lnTo>
                    <a:pt x="271018" y="12700"/>
                  </a:lnTo>
                  <a:cubicBezTo>
                    <a:pt x="128270" y="12700"/>
                    <a:pt x="12700" y="128270"/>
                    <a:pt x="12700" y="27101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3274516"/>
            <a:ext cx="6202264" cy="73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主要變數與資料結構</a:t>
            </a:r>
            <a:endParaRPr lang="en-US" sz="4875" b="1" dirty="0">
              <a:solidFill>
                <a:srgbClr val="443728"/>
              </a:solidFill>
              <a:latin typeface="標楷體" panose="03000509000000000000" pitchFamily="65" charset="-120"/>
              <a:ea typeface="標楷體" panose="03000509000000000000" pitchFamily="65" charset="-120"/>
              <a:cs typeface="Crimson Pro Bold"/>
              <a:sym typeface="Crimson Pro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7845475" y="4445496"/>
            <a:ext cx="567630" cy="567630"/>
            <a:chOff x="0" y="0"/>
            <a:chExt cx="756840" cy="756840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744093" cy="744093"/>
            </a:xfrm>
            <a:custGeom>
              <a:avLst/>
              <a:gdLst/>
              <a:ahLst/>
              <a:cxnLst/>
              <a:rect l="l" t="t" r="r" b="b"/>
              <a:pathLst>
                <a:path w="744093" h="744093">
                  <a:moveTo>
                    <a:pt x="0" y="138938"/>
                  </a:moveTo>
                  <a:cubicBezTo>
                    <a:pt x="0" y="62230"/>
                    <a:pt x="62230" y="0"/>
                    <a:pt x="138938" y="0"/>
                  </a:cubicBezTo>
                  <a:lnTo>
                    <a:pt x="605155" y="0"/>
                  </a:lnTo>
                  <a:cubicBezTo>
                    <a:pt x="681990" y="0"/>
                    <a:pt x="744093" y="62230"/>
                    <a:pt x="744093" y="138938"/>
                  </a:cubicBezTo>
                  <a:lnTo>
                    <a:pt x="744093" y="605155"/>
                  </a:lnTo>
                  <a:cubicBezTo>
                    <a:pt x="744093" y="681863"/>
                    <a:pt x="681863" y="744093"/>
                    <a:pt x="605155" y="744093"/>
                  </a:cubicBezTo>
                  <a:lnTo>
                    <a:pt x="138938" y="744093"/>
                  </a:lnTo>
                  <a:cubicBezTo>
                    <a:pt x="62230" y="744093"/>
                    <a:pt x="0" y="681990"/>
                    <a:pt x="0" y="605155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756793" cy="756793"/>
            </a:xfrm>
            <a:custGeom>
              <a:avLst/>
              <a:gdLst/>
              <a:ahLst/>
              <a:cxnLst/>
              <a:rect l="l" t="t" r="r" b="b"/>
              <a:pathLst>
                <a:path w="756793" h="756793">
                  <a:moveTo>
                    <a:pt x="0" y="145288"/>
                  </a:moveTo>
                  <a:cubicBezTo>
                    <a:pt x="0" y="65024"/>
                    <a:pt x="65024" y="0"/>
                    <a:pt x="145288" y="0"/>
                  </a:cubicBezTo>
                  <a:lnTo>
                    <a:pt x="611505" y="0"/>
                  </a:lnTo>
                  <a:lnTo>
                    <a:pt x="611505" y="6350"/>
                  </a:lnTo>
                  <a:lnTo>
                    <a:pt x="611505" y="0"/>
                  </a:lnTo>
                  <a:cubicBezTo>
                    <a:pt x="691769" y="0"/>
                    <a:pt x="756793" y="65024"/>
                    <a:pt x="756793" y="145288"/>
                  </a:cubicBezTo>
                  <a:lnTo>
                    <a:pt x="750443" y="145288"/>
                  </a:lnTo>
                  <a:lnTo>
                    <a:pt x="756793" y="145288"/>
                  </a:lnTo>
                  <a:lnTo>
                    <a:pt x="756793" y="611505"/>
                  </a:lnTo>
                  <a:lnTo>
                    <a:pt x="750443" y="611505"/>
                  </a:lnTo>
                  <a:lnTo>
                    <a:pt x="756793" y="611505"/>
                  </a:lnTo>
                  <a:cubicBezTo>
                    <a:pt x="756793" y="691769"/>
                    <a:pt x="691769" y="756793"/>
                    <a:pt x="611505" y="756793"/>
                  </a:cubicBezTo>
                  <a:lnTo>
                    <a:pt x="611505" y="750443"/>
                  </a:lnTo>
                  <a:lnTo>
                    <a:pt x="611505" y="756793"/>
                  </a:lnTo>
                  <a:lnTo>
                    <a:pt x="145288" y="756793"/>
                  </a:lnTo>
                  <a:lnTo>
                    <a:pt x="145288" y="750443"/>
                  </a:lnTo>
                  <a:lnTo>
                    <a:pt x="145288" y="756793"/>
                  </a:lnTo>
                  <a:cubicBezTo>
                    <a:pt x="65024" y="756793"/>
                    <a:pt x="0" y="691769"/>
                    <a:pt x="0" y="611505"/>
                  </a:cubicBezTo>
                  <a:lnTo>
                    <a:pt x="0" y="145288"/>
                  </a:lnTo>
                  <a:lnTo>
                    <a:pt x="6350" y="145288"/>
                  </a:lnTo>
                  <a:lnTo>
                    <a:pt x="0" y="145288"/>
                  </a:lnTo>
                  <a:moveTo>
                    <a:pt x="12700" y="145288"/>
                  </a:moveTo>
                  <a:lnTo>
                    <a:pt x="12700" y="611505"/>
                  </a:lnTo>
                  <a:lnTo>
                    <a:pt x="6350" y="611505"/>
                  </a:lnTo>
                  <a:lnTo>
                    <a:pt x="12700" y="611505"/>
                  </a:lnTo>
                  <a:cubicBezTo>
                    <a:pt x="12700" y="684784"/>
                    <a:pt x="72009" y="744093"/>
                    <a:pt x="145288" y="744093"/>
                  </a:cubicBezTo>
                  <a:lnTo>
                    <a:pt x="611505" y="744093"/>
                  </a:lnTo>
                  <a:cubicBezTo>
                    <a:pt x="684784" y="744093"/>
                    <a:pt x="744093" y="684784"/>
                    <a:pt x="744093" y="611505"/>
                  </a:cubicBezTo>
                  <a:lnTo>
                    <a:pt x="744093" y="145288"/>
                  </a:lnTo>
                  <a:cubicBezTo>
                    <a:pt x="744093" y="72009"/>
                    <a:pt x="684784" y="12700"/>
                    <a:pt x="611505" y="12700"/>
                  </a:cubicBezTo>
                  <a:lnTo>
                    <a:pt x="145288" y="12700"/>
                  </a:lnTo>
                  <a:lnTo>
                    <a:pt x="145288" y="6350"/>
                  </a:lnTo>
                  <a:lnTo>
                    <a:pt x="145288" y="12700"/>
                  </a:lnTo>
                  <a:cubicBezTo>
                    <a:pt x="72009" y="12700"/>
                    <a:pt x="12700" y="72009"/>
                    <a:pt x="12700" y="145288"/>
                  </a:cubicBezTo>
                  <a:close/>
                </a:path>
              </a:pathLst>
            </a:custGeom>
            <a:solidFill>
              <a:srgbClr val="D1C8C6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656290" y="4526013"/>
            <a:ext cx="3101131" cy="36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owner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56290" y="4986337"/>
            <a:ext cx="8639472" cy="36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合約部署者的位址，只允許此帳號執行註冊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。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845475" y="5960269"/>
            <a:ext cx="567630" cy="567630"/>
            <a:chOff x="0" y="0"/>
            <a:chExt cx="756840" cy="756840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744093" cy="744093"/>
            </a:xfrm>
            <a:custGeom>
              <a:avLst/>
              <a:gdLst/>
              <a:ahLst/>
              <a:cxnLst/>
              <a:rect l="l" t="t" r="r" b="b"/>
              <a:pathLst>
                <a:path w="744093" h="744093">
                  <a:moveTo>
                    <a:pt x="0" y="138938"/>
                  </a:moveTo>
                  <a:cubicBezTo>
                    <a:pt x="0" y="62230"/>
                    <a:pt x="62230" y="0"/>
                    <a:pt x="138938" y="0"/>
                  </a:cubicBezTo>
                  <a:lnTo>
                    <a:pt x="605155" y="0"/>
                  </a:lnTo>
                  <a:cubicBezTo>
                    <a:pt x="681990" y="0"/>
                    <a:pt x="744093" y="62230"/>
                    <a:pt x="744093" y="138938"/>
                  </a:cubicBezTo>
                  <a:lnTo>
                    <a:pt x="744093" y="605155"/>
                  </a:lnTo>
                  <a:cubicBezTo>
                    <a:pt x="744093" y="681863"/>
                    <a:pt x="681863" y="744093"/>
                    <a:pt x="605155" y="744093"/>
                  </a:cubicBezTo>
                  <a:lnTo>
                    <a:pt x="138938" y="744093"/>
                  </a:lnTo>
                  <a:cubicBezTo>
                    <a:pt x="62230" y="744093"/>
                    <a:pt x="0" y="681990"/>
                    <a:pt x="0" y="605155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756793" cy="756793"/>
            </a:xfrm>
            <a:custGeom>
              <a:avLst/>
              <a:gdLst/>
              <a:ahLst/>
              <a:cxnLst/>
              <a:rect l="l" t="t" r="r" b="b"/>
              <a:pathLst>
                <a:path w="756793" h="756793">
                  <a:moveTo>
                    <a:pt x="0" y="145288"/>
                  </a:moveTo>
                  <a:cubicBezTo>
                    <a:pt x="0" y="65024"/>
                    <a:pt x="65024" y="0"/>
                    <a:pt x="145288" y="0"/>
                  </a:cubicBezTo>
                  <a:lnTo>
                    <a:pt x="611505" y="0"/>
                  </a:lnTo>
                  <a:lnTo>
                    <a:pt x="611505" y="6350"/>
                  </a:lnTo>
                  <a:lnTo>
                    <a:pt x="611505" y="0"/>
                  </a:lnTo>
                  <a:cubicBezTo>
                    <a:pt x="691769" y="0"/>
                    <a:pt x="756793" y="65024"/>
                    <a:pt x="756793" y="145288"/>
                  </a:cubicBezTo>
                  <a:lnTo>
                    <a:pt x="750443" y="145288"/>
                  </a:lnTo>
                  <a:lnTo>
                    <a:pt x="756793" y="145288"/>
                  </a:lnTo>
                  <a:lnTo>
                    <a:pt x="756793" y="611505"/>
                  </a:lnTo>
                  <a:lnTo>
                    <a:pt x="750443" y="611505"/>
                  </a:lnTo>
                  <a:lnTo>
                    <a:pt x="756793" y="611505"/>
                  </a:lnTo>
                  <a:cubicBezTo>
                    <a:pt x="756793" y="691769"/>
                    <a:pt x="691769" y="756793"/>
                    <a:pt x="611505" y="756793"/>
                  </a:cubicBezTo>
                  <a:lnTo>
                    <a:pt x="611505" y="750443"/>
                  </a:lnTo>
                  <a:lnTo>
                    <a:pt x="611505" y="756793"/>
                  </a:lnTo>
                  <a:lnTo>
                    <a:pt x="145288" y="756793"/>
                  </a:lnTo>
                  <a:lnTo>
                    <a:pt x="145288" y="750443"/>
                  </a:lnTo>
                  <a:lnTo>
                    <a:pt x="145288" y="756793"/>
                  </a:lnTo>
                  <a:cubicBezTo>
                    <a:pt x="65024" y="756793"/>
                    <a:pt x="0" y="691769"/>
                    <a:pt x="0" y="611505"/>
                  </a:cubicBezTo>
                  <a:lnTo>
                    <a:pt x="0" y="145288"/>
                  </a:lnTo>
                  <a:lnTo>
                    <a:pt x="6350" y="145288"/>
                  </a:lnTo>
                  <a:lnTo>
                    <a:pt x="0" y="145288"/>
                  </a:lnTo>
                  <a:moveTo>
                    <a:pt x="12700" y="145288"/>
                  </a:moveTo>
                  <a:lnTo>
                    <a:pt x="12700" y="611505"/>
                  </a:lnTo>
                  <a:lnTo>
                    <a:pt x="6350" y="611505"/>
                  </a:lnTo>
                  <a:lnTo>
                    <a:pt x="12700" y="611505"/>
                  </a:lnTo>
                  <a:cubicBezTo>
                    <a:pt x="12700" y="684784"/>
                    <a:pt x="72009" y="744093"/>
                    <a:pt x="145288" y="744093"/>
                  </a:cubicBezTo>
                  <a:lnTo>
                    <a:pt x="611505" y="744093"/>
                  </a:lnTo>
                  <a:cubicBezTo>
                    <a:pt x="684784" y="744093"/>
                    <a:pt x="744093" y="684784"/>
                    <a:pt x="744093" y="611505"/>
                  </a:cubicBezTo>
                  <a:lnTo>
                    <a:pt x="744093" y="145288"/>
                  </a:lnTo>
                  <a:cubicBezTo>
                    <a:pt x="744093" y="72009"/>
                    <a:pt x="684784" y="12700"/>
                    <a:pt x="611505" y="12700"/>
                  </a:cubicBezTo>
                  <a:lnTo>
                    <a:pt x="145288" y="12700"/>
                  </a:lnTo>
                  <a:lnTo>
                    <a:pt x="145288" y="6350"/>
                  </a:lnTo>
                  <a:lnTo>
                    <a:pt x="145288" y="12700"/>
                  </a:lnTo>
                  <a:cubicBezTo>
                    <a:pt x="72009" y="12700"/>
                    <a:pt x="12700" y="72009"/>
                    <a:pt x="12700" y="145288"/>
                  </a:cubicBezTo>
                  <a:close/>
                </a:path>
              </a:pathLst>
            </a:custGeom>
            <a:solidFill>
              <a:srgbClr val="D1C8C6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656290" y="6040785"/>
            <a:ext cx="3101131" cy="36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registeredSerials</a:t>
            </a:r>
            <a:endParaRPr lang="en-US" sz="2437" b="1" dirty="0">
              <a:solidFill>
                <a:srgbClr val="443728"/>
              </a:solidFill>
              <a:latin typeface="標楷體" panose="03000509000000000000" pitchFamily="65" charset="-120"/>
              <a:ea typeface="標楷體" panose="03000509000000000000" pitchFamily="65" charset="-120"/>
              <a:cs typeface="Crimson Pro Bold"/>
              <a:sym typeface="Crimson Pro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656290" y="6501110"/>
            <a:ext cx="8639472" cy="36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使用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mapping(bytes32 =&gt; bool)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儲存已註冊的序號雜湊值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3170784"/>
            <a:ext cx="6202264" cy="73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事件</a:t>
            </a:r>
            <a:endParaRPr lang="en-US" sz="4875" b="1" dirty="0">
              <a:solidFill>
                <a:srgbClr val="443728"/>
              </a:solidFill>
              <a:latin typeface="標楷體" panose="03000509000000000000" pitchFamily="65" charset="-120"/>
              <a:ea typeface="標楷體" panose="03000509000000000000" pitchFamily="65" charset="-120"/>
              <a:cs typeface="Crimson Pro Bold"/>
              <a:sym typeface="Crimson Pr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2238" y="4565897"/>
            <a:ext cx="6551562" cy="43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SerialRegistered</a:t>
            </a:r>
            <a:r>
              <a:rPr lang="en-US" sz="2874" b="1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 </a:t>
            </a:r>
            <a:r>
              <a:rPr lang="en-US" sz="2874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事件</a:t>
            </a:r>
            <a:endParaRPr lang="en-US" sz="2874" b="1" dirty="0">
              <a:solidFill>
                <a:srgbClr val="443728"/>
              </a:solidFill>
              <a:latin typeface="標楷體" panose="03000509000000000000" pitchFamily="65" charset="-120"/>
              <a:ea typeface="標楷體" panose="03000509000000000000" pitchFamily="65" charset="-120"/>
              <a:cs typeface="Crimson Pro Bold"/>
              <a:sym typeface="Crimson Pr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2238" y="5221784"/>
            <a:ext cx="7849195" cy="361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成功註冊新序號後觸發，包含原始序號（經過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bytes32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解碼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）。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456092" y="4625579"/>
            <a:ext cx="7849195" cy="1165920"/>
            <a:chOff x="0" y="0"/>
            <a:chExt cx="10465593" cy="15545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65562" cy="1554607"/>
            </a:xfrm>
            <a:custGeom>
              <a:avLst/>
              <a:gdLst/>
              <a:ahLst/>
              <a:cxnLst/>
              <a:rect l="l" t="t" r="r" b="b"/>
              <a:pathLst>
                <a:path w="10465562" h="1554607">
                  <a:moveTo>
                    <a:pt x="0" y="138938"/>
                  </a:moveTo>
                  <a:cubicBezTo>
                    <a:pt x="0" y="62230"/>
                    <a:pt x="62230" y="0"/>
                    <a:pt x="138938" y="0"/>
                  </a:cubicBezTo>
                  <a:lnTo>
                    <a:pt x="10326624" y="0"/>
                  </a:lnTo>
                  <a:cubicBezTo>
                    <a:pt x="10403332" y="0"/>
                    <a:pt x="10465562" y="62230"/>
                    <a:pt x="10465562" y="138938"/>
                  </a:cubicBezTo>
                  <a:lnTo>
                    <a:pt x="10465562" y="1415669"/>
                  </a:lnTo>
                  <a:cubicBezTo>
                    <a:pt x="10465562" y="1492377"/>
                    <a:pt x="10403332" y="1554607"/>
                    <a:pt x="10326624" y="1554607"/>
                  </a:cubicBezTo>
                  <a:lnTo>
                    <a:pt x="138938" y="1554607"/>
                  </a:lnTo>
                  <a:cubicBezTo>
                    <a:pt x="62230" y="1554607"/>
                    <a:pt x="0" y="1492377"/>
                    <a:pt x="0" y="1415669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43740" y="4625579"/>
            <a:ext cx="7873901" cy="1165920"/>
            <a:chOff x="0" y="0"/>
            <a:chExt cx="10498535" cy="15545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98582" cy="1554607"/>
            </a:xfrm>
            <a:custGeom>
              <a:avLst/>
              <a:gdLst/>
              <a:ahLst/>
              <a:cxnLst/>
              <a:rect l="l" t="t" r="r" b="b"/>
              <a:pathLst>
                <a:path w="10498582" h="1554607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10448925" y="0"/>
                  </a:lnTo>
                  <a:cubicBezTo>
                    <a:pt x="10476357" y="0"/>
                    <a:pt x="10498582" y="22225"/>
                    <a:pt x="10498582" y="49657"/>
                  </a:cubicBezTo>
                  <a:lnTo>
                    <a:pt x="10498582" y="1504950"/>
                  </a:lnTo>
                  <a:cubicBezTo>
                    <a:pt x="10498582" y="1532382"/>
                    <a:pt x="10476357" y="1554607"/>
                    <a:pt x="10448925" y="1554607"/>
                  </a:cubicBezTo>
                  <a:lnTo>
                    <a:pt x="49657" y="1554607"/>
                  </a:lnTo>
                  <a:cubicBezTo>
                    <a:pt x="22225" y="1554607"/>
                    <a:pt x="0" y="1532382"/>
                    <a:pt x="0" y="1504950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691687" y="4687789"/>
            <a:ext cx="7378005" cy="36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event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SerialRegistered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(string serial);  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56092" y="5984825"/>
            <a:ext cx="7849195" cy="75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此事件在每次成功註冊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GPU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序號時發出，可供前端應用程式或區塊鏈瀏覽器監聽並顯示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8" y="2300734"/>
            <a:ext cx="6202264" cy="73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權限控制（修飾子</a:t>
            </a:r>
            <a:r>
              <a:rPr lang="en-US" sz="4875" b="1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）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87475" y="3471714"/>
            <a:ext cx="9455051" cy="4490591"/>
            <a:chOff x="0" y="0"/>
            <a:chExt cx="12606735" cy="5987455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12594082" cy="5974842"/>
            </a:xfrm>
            <a:custGeom>
              <a:avLst/>
              <a:gdLst/>
              <a:ahLst/>
              <a:cxnLst/>
              <a:rect l="l" t="t" r="r" b="b"/>
              <a:pathLst>
                <a:path w="12594082" h="5974842">
                  <a:moveTo>
                    <a:pt x="0" y="138938"/>
                  </a:moveTo>
                  <a:cubicBezTo>
                    <a:pt x="0" y="62230"/>
                    <a:pt x="62230" y="0"/>
                    <a:pt x="139065" y="0"/>
                  </a:cubicBezTo>
                  <a:lnTo>
                    <a:pt x="12455017" y="0"/>
                  </a:lnTo>
                  <a:cubicBezTo>
                    <a:pt x="12531852" y="0"/>
                    <a:pt x="12594082" y="62230"/>
                    <a:pt x="12594082" y="138938"/>
                  </a:cubicBezTo>
                  <a:lnTo>
                    <a:pt x="12594082" y="5835904"/>
                  </a:lnTo>
                  <a:cubicBezTo>
                    <a:pt x="12594082" y="5912612"/>
                    <a:pt x="12531852" y="5974842"/>
                    <a:pt x="12455017" y="5974842"/>
                  </a:cubicBezTo>
                  <a:lnTo>
                    <a:pt x="139065" y="5974842"/>
                  </a:lnTo>
                  <a:cubicBezTo>
                    <a:pt x="62230" y="5974715"/>
                    <a:pt x="0" y="5912612"/>
                    <a:pt x="0" y="5835904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2606782" cy="5987542"/>
            </a:xfrm>
            <a:custGeom>
              <a:avLst/>
              <a:gdLst/>
              <a:ahLst/>
              <a:cxnLst/>
              <a:rect l="l" t="t" r="r" b="b"/>
              <a:pathLst>
                <a:path w="12606782" h="5987542">
                  <a:moveTo>
                    <a:pt x="0" y="145288"/>
                  </a:moveTo>
                  <a:cubicBezTo>
                    <a:pt x="0" y="65024"/>
                    <a:pt x="65151" y="0"/>
                    <a:pt x="145415" y="0"/>
                  </a:cubicBezTo>
                  <a:lnTo>
                    <a:pt x="12461367" y="0"/>
                  </a:lnTo>
                  <a:lnTo>
                    <a:pt x="12461367" y="6350"/>
                  </a:lnTo>
                  <a:lnTo>
                    <a:pt x="12461367" y="0"/>
                  </a:lnTo>
                  <a:cubicBezTo>
                    <a:pt x="12541631" y="0"/>
                    <a:pt x="12606782" y="65024"/>
                    <a:pt x="12606782" y="145288"/>
                  </a:cubicBezTo>
                  <a:lnTo>
                    <a:pt x="12600432" y="145288"/>
                  </a:lnTo>
                  <a:lnTo>
                    <a:pt x="12606782" y="145288"/>
                  </a:lnTo>
                  <a:lnTo>
                    <a:pt x="12606782" y="5842254"/>
                  </a:lnTo>
                  <a:lnTo>
                    <a:pt x="12600432" y="5842254"/>
                  </a:lnTo>
                  <a:lnTo>
                    <a:pt x="12606782" y="5842254"/>
                  </a:lnTo>
                  <a:cubicBezTo>
                    <a:pt x="12606782" y="5922518"/>
                    <a:pt x="12541631" y="5987542"/>
                    <a:pt x="12461367" y="5987542"/>
                  </a:cubicBezTo>
                  <a:lnTo>
                    <a:pt x="12461367" y="5981192"/>
                  </a:lnTo>
                  <a:lnTo>
                    <a:pt x="12461367" y="5987542"/>
                  </a:lnTo>
                  <a:lnTo>
                    <a:pt x="145415" y="5987542"/>
                  </a:lnTo>
                  <a:lnTo>
                    <a:pt x="145415" y="5981192"/>
                  </a:lnTo>
                  <a:lnTo>
                    <a:pt x="145415" y="5987542"/>
                  </a:lnTo>
                  <a:cubicBezTo>
                    <a:pt x="65151" y="5987415"/>
                    <a:pt x="0" y="5922391"/>
                    <a:pt x="0" y="5842254"/>
                  </a:cubicBezTo>
                  <a:lnTo>
                    <a:pt x="0" y="145288"/>
                  </a:lnTo>
                  <a:lnTo>
                    <a:pt x="6350" y="145288"/>
                  </a:lnTo>
                  <a:lnTo>
                    <a:pt x="0" y="145288"/>
                  </a:lnTo>
                  <a:moveTo>
                    <a:pt x="12700" y="145288"/>
                  </a:moveTo>
                  <a:lnTo>
                    <a:pt x="12700" y="5842254"/>
                  </a:lnTo>
                  <a:lnTo>
                    <a:pt x="6350" y="5842254"/>
                  </a:lnTo>
                  <a:lnTo>
                    <a:pt x="12700" y="5842254"/>
                  </a:lnTo>
                  <a:cubicBezTo>
                    <a:pt x="12700" y="5915406"/>
                    <a:pt x="72136" y="5974842"/>
                    <a:pt x="145415" y="5974842"/>
                  </a:cubicBezTo>
                  <a:lnTo>
                    <a:pt x="12461367" y="5974842"/>
                  </a:lnTo>
                  <a:cubicBezTo>
                    <a:pt x="12534647" y="5974842"/>
                    <a:pt x="12594082" y="5915533"/>
                    <a:pt x="12594082" y="5842254"/>
                  </a:cubicBezTo>
                  <a:lnTo>
                    <a:pt x="12594082" y="145288"/>
                  </a:lnTo>
                  <a:cubicBezTo>
                    <a:pt x="12594082" y="72009"/>
                    <a:pt x="12534646" y="12700"/>
                    <a:pt x="12461367" y="12700"/>
                  </a:cubicBezTo>
                  <a:lnTo>
                    <a:pt x="145415" y="12700"/>
                  </a:lnTo>
                  <a:lnTo>
                    <a:pt x="145415" y="6350"/>
                  </a:lnTo>
                  <a:lnTo>
                    <a:pt x="145415" y="12700"/>
                  </a:lnTo>
                  <a:cubicBezTo>
                    <a:pt x="72136" y="12700"/>
                    <a:pt x="12700" y="72009"/>
                    <a:pt x="12700" y="145288"/>
                  </a:cubicBezTo>
                  <a:close/>
                </a:path>
              </a:pathLst>
            </a:custGeom>
            <a:solidFill>
              <a:srgbClr val="D1C8C6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49710" y="3724424"/>
            <a:ext cx="3101131" cy="36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onlyOwner</a:t>
            </a:r>
            <a:r>
              <a:rPr lang="en-US" sz="2437" b="1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 </a:t>
            </a:r>
            <a:r>
              <a:rPr lang="en-US" sz="2437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修飾子</a:t>
            </a:r>
            <a:endParaRPr lang="en-US" sz="2437" b="1" dirty="0">
              <a:solidFill>
                <a:srgbClr val="443728"/>
              </a:solidFill>
              <a:latin typeface="標楷體" panose="03000509000000000000" pitchFamily="65" charset="-120"/>
              <a:ea typeface="標楷體" panose="03000509000000000000" pitchFamily="65" charset="-120"/>
              <a:cs typeface="Crimson Pro Bold"/>
              <a:sym typeface="Crimson Pr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9710" y="4184749"/>
            <a:ext cx="8930580" cy="75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確保只有擁有者可以執行指定的功能，若非擁有者則會拋出錯誤訊息「只有擁有者可以執行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」。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49710" y="5343376"/>
            <a:ext cx="8930580" cy="2356694"/>
            <a:chOff x="0" y="0"/>
            <a:chExt cx="11907440" cy="314225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907520" cy="3142234"/>
            </a:xfrm>
            <a:custGeom>
              <a:avLst/>
              <a:gdLst/>
              <a:ahLst/>
              <a:cxnLst/>
              <a:rect l="l" t="t" r="r" b="b"/>
              <a:pathLst>
                <a:path w="11907520" h="3142234">
                  <a:moveTo>
                    <a:pt x="0" y="138938"/>
                  </a:moveTo>
                  <a:cubicBezTo>
                    <a:pt x="0" y="62230"/>
                    <a:pt x="62230" y="0"/>
                    <a:pt x="138938" y="0"/>
                  </a:cubicBezTo>
                  <a:lnTo>
                    <a:pt x="11768582" y="0"/>
                  </a:lnTo>
                  <a:cubicBezTo>
                    <a:pt x="11845289" y="0"/>
                    <a:pt x="11907520" y="62230"/>
                    <a:pt x="11907520" y="138938"/>
                  </a:cubicBezTo>
                  <a:lnTo>
                    <a:pt x="11907520" y="3003296"/>
                  </a:lnTo>
                  <a:cubicBezTo>
                    <a:pt x="11907520" y="3080004"/>
                    <a:pt x="11845289" y="3142234"/>
                    <a:pt x="11768582" y="3142234"/>
                  </a:cubicBezTo>
                  <a:lnTo>
                    <a:pt x="138938" y="3142234"/>
                  </a:lnTo>
                  <a:cubicBezTo>
                    <a:pt x="62230" y="3142234"/>
                    <a:pt x="0" y="3080004"/>
                    <a:pt x="0" y="3003296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37357" y="5343376"/>
            <a:ext cx="8955286" cy="2356694"/>
            <a:chOff x="0" y="0"/>
            <a:chExt cx="11940382" cy="314225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940413" cy="3142361"/>
            </a:xfrm>
            <a:custGeom>
              <a:avLst/>
              <a:gdLst/>
              <a:ahLst/>
              <a:cxnLst/>
              <a:rect l="l" t="t" r="r" b="b"/>
              <a:pathLst>
                <a:path w="11940413" h="3142361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11890756" y="0"/>
                  </a:lnTo>
                  <a:cubicBezTo>
                    <a:pt x="11918188" y="0"/>
                    <a:pt x="11940413" y="22225"/>
                    <a:pt x="11940413" y="49657"/>
                  </a:cubicBezTo>
                  <a:lnTo>
                    <a:pt x="11940413" y="3092704"/>
                  </a:lnTo>
                  <a:cubicBezTo>
                    <a:pt x="11940413" y="3120136"/>
                    <a:pt x="11918188" y="3142361"/>
                    <a:pt x="11890756" y="3142361"/>
                  </a:cubicBezTo>
                  <a:lnTo>
                    <a:pt x="49657" y="3142361"/>
                  </a:lnTo>
                  <a:cubicBezTo>
                    <a:pt x="22225" y="3142361"/>
                    <a:pt x="0" y="3120136"/>
                    <a:pt x="0" y="3092704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85305" y="5405586"/>
            <a:ext cx="8459390" cy="755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modifier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onlyOwner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() {    require(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msg.sender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 == owner, "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只有擁有者可以執行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");    _;}  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7" y="2308622"/>
            <a:ext cx="13439040" cy="7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主要功能說明</a:t>
            </a:r>
            <a:r>
              <a:rPr lang="en-US" sz="4875" b="1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 - constructor()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92238" y="3484364"/>
            <a:ext cx="1240334" cy="1488430"/>
            <a:chOff x="0" y="0"/>
            <a:chExt cx="1653778" cy="1984573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653794" cy="1984629"/>
            </a:xfrm>
            <a:custGeom>
              <a:avLst/>
              <a:gdLst/>
              <a:ahLst/>
              <a:cxnLst/>
              <a:rect l="l" t="t" r="r" b="b"/>
              <a:pathLst>
                <a:path w="1653794" h="1984629">
                  <a:moveTo>
                    <a:pt x="0" y="0"/>
                  </a:moveTo>
                  <a:lnTo>
                    <a:pt x="1653794" y="0"/>
                  </a:lnTo>
                  <a:lnTo>
                    <a:pt x="1653794" y="1984629"/>
                  </a:lnTo>
                  <a:lnTo>
                    <a:pt x="0" y="1984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2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80519" y="3722786"/>
            <a:ext cx="3101131" cy="36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部署合約</a:t>
            </a:r>
            <a:endParaRPr lang="en-US" sz="2437" b="1" dirty="0">
              <a:solidFill>
                <a:srgbClr val="443728"/>
              </a:solidFill>
              <a:latin typeface="標楷體" panose="03000509000000000000" pitchFamily="65" charset="-120"/>
              <a:ea typeface="標楷體" panose="03000509000000000000" pitchFamily="65" charset="-120"/>
              <a:cs typeface="Crimson Pro Bold"/>
              <a:sym typeface="Crimson Pr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80519" y="4183113"/>
            <a:ext cx="7957245" cy="36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使用者透過區塊鏈網絡部署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GPUVerifier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合約</a:t>
            </a:r>
            <a:endParaRPr lang="en-US" sz="1937" dirty="0">
              <a:solidFill>
                <a:srgbClr val="443728"/>
              </a:solidFill>
              <a:latin typeface="標楷體" panose="03000509000000000000" pitchFamily="65" charset="-120"/>
              <a:ea typeface="Open Sans"/>
              <a:cs typeface="Open Sans"/>
              <a:sym typeface="Open Sans"/>
            </a:endParaRP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92238" y="4972794"/>
            <a:ext cx="1240334" cy="1488430"/>
            <a:chOff x="0" y="0"/>
            <a:chExt cx="1653778" cy="198457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653794" cy="1984629"/>
            </a:xfrm>
            <a:custGeom>
              <a:avLst/>
              <a:gdLst/>
              <a:ahLst/>
              <a:cxnLst/>
              <a:rect l="l" t="t" r="r" b="b"/>
              <a:pathLst>
                <a:path w="1653794" h="1984629">
                  <a:moveTo>
                    <a:pt x="0" y="0"/>
                  </a:moveTo>
                  <a:lnTo>
                    <a:pt x="1653794" y="0"/>
                  </a:lnTo>
                  <a:lnTo>
                    <a:pt x="1653794" y="1984629"/>
                  </a:lnTo>
                  <a:lnTo>
                    <a:pt x="0" y="1984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2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80519" y="5211216"/>
            <a:ext cx="3101131" cy="36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執行</a:t>
            </a:r>
            <a:r>
              <a:rPr lang="en-US" sz="2437" b="1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 constructor()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80519" y="5671542"/>
            <a:ext cx="7957245" cy="36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在部署合約時自動執行，將合約的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owner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設定為部署者的帳號地址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。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92238" y="6461224"/>
            <a:ext cx="1240334" cy="1488430"/>
            <a:chOff x="0" y="0"/>
            <a:chExt cx="1653778" cy="1984573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653794" cy="1984629"/>
            </a:xfrm>
            <a:custGeom>
              <a:avLst/>
              <a:gdLst/>
              <a:ahLst/>
              <a:cxnLst/>
              <a:rect l="l" t="t" r="r" b="b"/>
              <a:pathLst>
                <a:path w="1653794" h="1984629">
                  <a:moveTo>
                    <a:pt x="0" y="0"/>
                  </a:moveTo>
                  <a:lnTo>
                    <a:pt x="1653794" y="0"/>
                  </a:lnTo>
                  <a:lnTo>
                    <a:pt x="1653794" y="1984629"/>
                  </a:lnTo>
                  <a:lnTo>
                    <a:pt x="0" y="1984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2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480519" y="6699648"/>
            <a:ext cx="3101131" cy="36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設定擁有者</a:t>
            </a:r>
            <a:endParaRPr lang="en-US" sz="2437" b="1" dirty="0">
              <a:solidFill>
                <a:srgbClr val="443728"/>
              </a:solidFill>
              <a:latin typeface="標楷體" panose="03000509000000000000" pitchFamily="65" charset="-120"/>
              <a:ea typeface="標楷體" panose="03000509000000000000" pitchFamily="65" charset="-120"/>
              <a:cs typeface="Crimson Pro Bold"/>
              <a:sym typeface="Crimson Pro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80519" y="7159972"/>
            <a:ext cx="7957245" cy="36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部署者成為合約擁有者，獲得註冊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GPU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序號的權限</a:t>
            </a:r>
            <a:endParaRPr lang="en-US" sz="1937" dirty="0">
              <a:solidFill>
                <a:srgbClr val="443728"/>
              </a:solidFill>
              <a:latin typeface="標楷體" panose="03000509000000000000" pitchFamily="65" charset="-120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3462" y="748978"/>
            <a:ext cx="11711466" cy="7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主要功能說明</a:t>
            </a:r>
            <a:r>
              <a:rPr lang="en-US" sz="4875" b="1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 - </a:t>
            </a:r>
            <a:r>
              <a:rPr lang="en-US" sz="4875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registerSerial</a:t>
            </a:r>
            <a:r>
              <a:rPr lang="en-US" sz="4875" b="1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()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1919957"/>
            <a:ext cx="257472" cy="1497955"/>
            <a:chOff x="0" y="0"/>
            <a:chExt cx="343297" cy="1997273"/>
          </a:xfrm>
        </p:grpSpPr>
        <p:sp>
          <p:nvSpPr>
            <p:cNvPr id="4" name="Freeform 4"/>
            <p:cNvSpPr/>
            <p:nvPr/>
          </p:nvSpPr>
          <p:spPr>
            <a:xfrm>
              <a:off x="6350" y="6350"/>
              <a:ext cx="330581" cy="1984629"/>
            </a:xfrm>
            <a:custGeom>
              <a:avLst/>
              <a:gdLst/>
              <a:ahLst/>
              <a:cxnLst/>
              <a:rect l="l" t="t" r="r" b="b"/>
              <a:pathLst>
                <a:path w="330581" h="1984629">
                  <a:moveTo>
                    <a:pt x="0" y="143383"/>
                  </a:moveTo>
                  <a:cubicBezTo>
                    <a:pt x="0" y="64135"/>
                    <a:pt x="62230" y="0"/>
                    <a:pt x="138938" y="0"/>
                  </a:cubicBezTo>
                  <a:lnTo>
                    <a:pt x="191643" y="0"/>
                  </a:lnTo>
                  <a:cubicBezTo>
                    <a:pt x="268351" y="0"/>
                    <a:pt x="330581" y="64135"/>
                    <a:pt x="330581" y="143383"/>
                  </a:cubicBezTo>
                  <a:lnTo>
                    <a:pt x="330581" y="1841246"/>
                  </a:lnTo>
                  <a:cubicBezTo>
                    <a:pt x="330581" y="1920367"/>
                    <a:pt x="268351" y="1984629"/>
                    <a:pt x="191643" y="1984629"/>
                  </a:cubicBezTo>
                  <a:lnTo>
                    <a:pt x="138938" y="1984629"/>
                  </a:lnTo>
                  <a:cubicBezTo>
                    <a:pt x="62230" y="1984629"/>
                    <a:pt x="0" y="1920367"/>
                    <a:pt x="0" y="1841246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343281" cy="1997329"/>
            </a:xfrm>
            <a:custGeom>
              <a:avLst/>
              <a:gdLst/>
              <a:ahLst/>
              <a:cxnLst/>
              <a:rect l="l" t="t" r="r" b="b"/>
              <a:pathLst>
                <a:path w="343281" h="1997329">
                  <a:moveTo>
                    <a:pt x="0" y="149733"/>
                  </a:moveTo>
                  <a:cubicBezTo>
                    <a:pt x="0" y="67183"/>
                    <a:pt x="64897" y="0"/>
                    <a:pt x="145288" y="0"/>
                  </a:cubicBezTo>
                  <a:lnTo>
                    <a:pt x="197993" y="0"/>
                  </a:lnTo>
                  <a:lnTo>
                    <a:pt x="197993" y="6350"/>
                  </a:lnTo>
                  <a:lnTo>
                    <a:pt x="197993" y="0"/>
                  </a:lnTo>
                  <a:lnTo>
                    <a:pt x="197993" y="6350"/>
                  </a:lnTo>
                  <a:lnTo>
                    <a:pt x="197993" y="0"/>
                  </a:lnTo>
                  <a:cubicBezTo>
                    <a:pt x="278384" y="0"/>
                    <a:pt x="343281" y="67183"/>
                    <a:pt x="343281" y="149733"/>
                  </a:cubicBezTo>
                  <a:lnTo>
                    <a:pt x="343281" y="1847596"/>
                  </a:lnTo>
                  <a:lnTo>
                    <a:pt x="336931" y="1847596"/>
                  </a:lnTo>
                  <a:lnTo>
                    <a:pt x="343281" y="1847596"/>
                  </a:lnTo>
                  <a:cubicBezTo>
                    <a:pt x="343281" y="1930146"/>
                    <a:pt x="278384" y="1997329"/>
                    <a:pt x="197993" y="1997329"/>
                  </a:cubicBezTo>
                  <a:lnTo>
                    <a:pt x="197993" y="1990979"/>
                  </a:lnTo>
                  <a:lnTo>
                    <a:pt x="197993" y="1997329"/>
                  </a:lnTo>
                  <a:lnTo>
                    <a:pt x="145288" y="1997329"/>
                  </a:lnTo>
                  <a:lnTo>
                    <a:pt x="145288" y="1990979"/>
                  </a:lnTo>
                  <a:lnTo>
                    <a:pt x="145288" y="1997329"/>
                  </a:lnTo>
                  <a:cubicBezTo>
                    <a:pt x="64897" y="1997329"/>
                    <a:pt x="0" y="1930019"/>
                    <a:pt x="0" y="1847596"/>
                  </a:cubicBezTo>
                  <a:lnTo>
                    <a:pt x="0" y="149733"/>
                  </a:lnTo>
                  <a:lnTo>
                    <a:pt x="6350" y="149733"/>
                  </a:lnTo>
                  <a:lnTo>
                    <a:pt x="0" y="149733"/>
                  </a:lnTo>
                  <a:moveTo>
                    <a:pt x="12700" y="149733"/>
                  </a:moveTo>
                  <a:lnTo>
                    <a:pt x="12700" y="1847596"/>
                  </a:lnTo>
                  <a:lnTo>
                    <a:pt x="6350" y="1847596"/>
                  </a:lnTo>
                  <a:lnTo>
                    <a:pt x="12700" y="1847596"/>
                  </a:lnTo>
                  <a:cubicBezTo>
                    <a:pt x="12700" y="1923415"/>
                    <a:pt x="72263" y="1984629"/>
                    <a:pt x="145288" y="1984629"/>
                  </a:cubicBezTo>
                  <a:lnTo>
                    <a:pt x="197993" y="1984629"/>
                  </a:lnTo>
                  <a:cubicBezTo>
                    <a:pt x="271018" y="1984629"/>
                    <a:pt x="330581" y="1923542"/>
                    <a:pt x="330581" y="1847596"/>
                  </a:cubicBezTo>
                  <a:lnTo>
                    <a:pt x="330581" y="149733"/>
                  </a:lnTo>
                  <a:lnTo>
                    <a:pt x="336931" y="149733"/>
                  </a:lnTo>
                  <a:lnTo>
                    <a:pt x="330581" y="149733"/>
                  </a:lnTo>
                  <a:cubicBezTo>
                    <a:pt x="330581" y="73787"/>
                    <a:pt x="271018" y="12700"/>
                    <a:pt x="197993" y="12700"/>
                  </a:cubicBezTo>
                  <a:lnTo>
                    <a:pt x="145288" y="12700"/>
                  </a:lnTo>
                  <a:lnTo>
                    <a:pt x="145288" y="6350"/>
                  </a:lnTo>
                  <a:lnTo>
                    <a:pt x="145288" y="12700"/>
                  </a:lnTo>
                  <a:cubicBezTo>
                    <a:pt x="72263" y="12700"/>
                    <a:pt x="12700" y="73787"/>
                    <a:pt x="12700" y="149733"/>
                  </a:cubicBezTo>
                  <a:close/>
                </a:path>
              </a:pathLst>
            </a:custGeom>
            <a:solidFill>
              <a:srgbClr val="D1C8C6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29358" y="2163142"/>
            <a:ext cx="3101131" cy="36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權限檢查</a:t>
            </a:r>
            <a:endParaRPr lang="en-US" sz="2437" b="1" dirty="0">
              <a:solidFill>
                <a:srgbClr val="443728"/>
              </a:solidFill>
              <a:latin typeface="標楷體" panose="03000509000000000000" pitchFamily="65" charset="-120"/>
              <a:ea typeface="標楷體" panose="03000509000000000000" pitchFamily="65" charset="-120"/>
              <a:cs typeface="Crimson Pro Bold"/>
              <a:sym typeface="Crimson Pr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29358" y="2623468"/>
            <a:ext cx="8949630" cy="36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使用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onlyOwner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修飾子確保只有擁有者可以呼叫此函數</a:t>
            </a:r>
            <a:endParaRPr lang="en-US" sz="1937" dirty="0">
              <a:solidFill>
                <a:srgbClr val="443728"/>
              </a:solidFill>
              <a:latin typeface="標楷體" panose="03000509000000000000" pitchFamily="65" charset="-120"/>
              <a:ea typeface="Open Sans"/>
              <a:cs typeface="Open Sans"/>
              <a:sym typeface="Open Sa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400770" y="3594422"/>
            <a:ext cx="257472" cy="1497955"/>
            <a:chOff x="0" y="0"/>
            <a:chExt cx="343297" cy="1997273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330581" cy="1984629"/>
            </a:xfrm>
            <a:custGeom>
              <a:avLst/>
              <a:gdLst/>
              <a:ahLst/>
              <a:cxnLst/>
              <a:rect l="l" t="t" r="r" b="b"/>
              <a:pathLst>
                <a:path w="330581" h="1984629">
                  <a:moveTo>
                    <a:pt x="0" y="143383"/>
                  </a:moveTo>
                  <a:cubicBezTo>
                    <a:pt x="0" y="64135"/>
                    <a:pt x="62230" y="0"/>
                    <a:pt x="138938" y="0"/>
                  </a:cubicBezTo>
                  <a:lnTo>
                    <a:pt x="191643" y="0"/>
                  </a:lnTo>
                  <a:cubicBezTo>
                    <a:pt x="268351" y="0"/>
                    <a:pt x="330581" y="64135"/>
                    <a:pt x="330581" y="143383"/>
                  </a:cubicBezTo>
                  <a:lnTo>
                    <a:pt x="330581" y="1841246"/>
                  </a:lnTo>
                  <a:cubicBezTo>
                    <a:pt x="330581" y="1920367"/>
                    <a:pt x="268351" y="1984629"/>
                    <a:pt x="191643" y="1984629"/>
                  </a:cubicBezTo>
                  <a:lnTo>
                    <a:pt x="138938" y="1984629"/>
                  </a:lnTo>
                  <a:cubicBezTo>
                    <a:pt x="62230" y="1984629"/>
                    <a:pt x="0" y="1920367"/>
                    <a:pt x="0" y="1841246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343281" cy="1997329"/>
            </a:xfrm>
            <a:custGeom>
              <a:avLst/>
              <a:gdLst/>
              <a:ahLst/>
              <a:cxnLst/>
              <a:rect l="l" t="t" r="r" b="b"/>
              <a:pathLst>
                <a:path w="343281" h="1997329">
                  <a:moveTo>
                    <a:pt x="0" y="149733"/>
                  </a:moveTo>
                  <a:cubicBezTo>
                    <a:pt x="0" y="67183"/>
                    <a:pt x="64897" y="0"/>
                    <a:pt x="145288" y="0"/>
                  </a:cubicBezTo>
                  <a:lnTo>
                    <a:pt x="197993" y="0"/>
                  </a:lnTo>
                  <a:lnTo>
                    <a:pt x="197993" y="6350"/>
                  </a:lnTo>
                  <a:lnTo>
                    <a:pt x="197993" y="0"/>
                  </a:lnTo>
                  <a:lnTo>
                    <a:pt x="197993" y="6350"/>
                  </a:lnTo>
                  <a:lnTo>
                    <a:pt x="197993" y="0"/>
                  </a:lnTo>
                  <a:cubicBezTo>
                    <a:pt x="278384" y="0"/>
                    <a:pt x="343281" y="67183"/>
                    <a:pt x="343281" y="149733"/>
                  </a:cubicBezTo>
                  <a:lnTo>
                    <a:pt x="343281" y="1847596"/>
                  </a:lnTo>
                  <a:lnTo>
                    <a:pt x="336931" y="1847596"/>
                  </a:lnTo>
                  <a:lnTo>
                    <a:pt x="343281" y="1847596"/>
                  </a:lnTo>
                  <a:cubicBezTo>
                    <a:pt x="343281" y="1930146"/>
                    <a:pt x="278384" y="1997329"/>
                    <a:pt x="197993" y="1997329"/>
                  </a:cubicBezTo>
                  <a:lnTo>
                    <a:pt x="197993" y="1990979"/>
                  </a:lnTo>
                  <a:lnTo>
                    <a:pt x="197993" y="1997329"/>
                  </a:lnTo>
                  <a:lnTo>
                    <a:pt x="145288" y="1997329"/>
                  </a:lnTo>
                  <a:lnTo>
                    <a:pt x="145288" y="1990979"/>
                  </a:lnTo>
                  <a:lnTo>
                    <a:pt x="145288" y="1997329"/>
                  </a:lnTo>
                  <a:cubicBezTo>
                    <a:pt x="64897" y="1997329"/>
                    <a:pt x="0" y="1930019"/>
                    <a:pt x="0" y="1847596"/>
                  </a:cubicBezTo>
                  <a:lnTo>
                    <a:pt x="0" y="149733"/>
                  </a:lnTo>
                  <a:lnTo>
                    <a:pt x="6350" y="149733"/>
                  </a:lnTo>
                  <a:lnTo>
                    <a:pt x="0" y="149733"/>
                  </a:lnTo>
                  <a:moveTo>
                    <a:pt x="12700" y="149733"/>
                  </a:moveTo>
                  <a:lnTo>
                    <a:pt x="12700" y="1847596"/>
                  </a:lnTo>
                  <a:lnTo>
                    <a:pt x="6350" y="1847596"/>
                  </a:lnTo>
                  <a:lnTo>
                    <a:pt x="12700" y="1847596"/>
                  </a:lnTo>
                  <a:cubicBezTo>
                    <a:pt x="12700" y="1923415"/>
                    <a:pt x="72263" y="1984629"/>
                    <a:pt x="145288" y="1984629"/>
                  </a:cubicBezTo>
                  <a:lnTo>
                    <a:pt x="197993" y="1984629"/>
                  </a:lnTo>
                  <a:cubicBezTo>
                    <a:pt x="271018" y="1984629"/>
                    <a:pt x="330581" y="1923542"/>
                    <a:pt x="330581" y="1847596"/>
                  </a:cubicBezTo>
                  <a:lnTo>
                    <a:pt x="330581" y="149733"/>
                  </a:lnTo>
                  <a:lnTo>
                    <a:pt x="336931" y="149733"/>
                  </a:lnTo>
                  <a:lnTo>
                    <a:pt x="330581" y="149733"/>
                  </a:lnTo>
                  <a:cubicBezTo>
                    <a:pt x="330581" y="73787"/>
                    <a:pt x="271018" y="12700"/>
                    <a:pt x="197993" y="12700"/>
                  </a:cubicBezTo>
                  <a:lnTo>
                    <a:pt x="145288" y="12700"/>
                  </a:lnTo>
                  <a:lnTo>
                    <a:pt x="145288" y="6350"/>
                  </a:lnTo>
                  <a:lnTo>
                    <a:pt x="145288" y="12700"/>
                  </a:lnTo>
                  <a:cubicBezTo>
                    <a:pt x="72263" y="12700"/>
                    <a:pt x="12700" y="73787"/>
                    <a:pt x="12700" y="149733"/>
                  </a:cubicBezTo>
                  <a:close/>
                </a:path>
              </a:pathLst>
            </a:custGeom>
            <a:solidFill>
              <a:srgbClr val="D1C8C6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01428" y="3837608"/>
            <a:ext cx="3101131" cy="36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重複檢查</a:t>
            </a:r>
            <a:endParaRPr lang="en-US" sz="2437" b="1" dirty="0">
              <a:solidFill>
                <a:srgbClr val="443728"/>
              </a:solidFill>
              <a:latin typeface="標楷體" panose="03000509000000000000" pitchFamily="65" charset="-120"/>
              <a:ea typeface="標楷體" panose="03000509000000000000" pitchFamily="65" charset="-120"/>
              <a:cs typeface="Crimson Pro Bold"/>
              <a:sym typeface="Crimson Pr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01428" y="4297933"/>
            <a:ext cx="8577560" cy="36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檢查序號雜湊值是否已存在，不能重複註冊</a:t>
            </a:r>
            <a:endParaRPr lang="en-US" sz="1937" dirty="0">
              <a:solidFill>
                <a:srgbClr val="443728"/>
              </a:solidFill>
              <a:latin typeface="標楷體" panose="03000509000000000000" pitchFamily="65" charset="-120"/>
              <a:ea typeface="Open Sans"/>
              <a:cs typeface="Open Sans"/>
              <a:sym typeface="Open Sa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772840" y="5268888"/>
            <a:ext cx="257472" cy="1497955"/>
            <a:chOff x="0" y="0"/>
            <a:chExt cx="343297" cy="1997273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330581" cy="1984629"/>
            </a:xfrm>
            <a:custGeom>
              <a:avLst/>
              <a:gdLst/>
              <a:ahLst/>
              <a:cxnLst/>
              <a:rect l="l" t="t" r="r" b="b"/>
              <a:pathLst>
                <a:path w="330581" h="1984629">
                  <a:moveTo>
                    <a:pt x="0" y="143383"/>
                  </a:moveTo>
                  <a:cubicBezTo>
                    <a:pt x="0" y="64135"/>
                    <a:pt x="62230" y="0"/>
                    <a:pt x="138938" y="0"/>
                  </a:cubicBezTo>
                  <a:lnTo>
                    <a:pt x="191643" y="0"/>
                  </a:lnTo>
                  <a:cubicBezTo>
                    <a:pt x="268351" y="0"/>
                    <a:pt x="330581" y="64135"/>
                    <a:pt x="330581" y="143383"/>
                  </a:cubicBezTo>
                  <a:lnTo>
                    <a:pt x="330581" y="1841246"/>
                  </a:lnTo>
                  <a:cubicBezTo>
                    <a:pt x="330581" y="1920367"/>
                    <a:pt x="268351" y="1984629"/>
                    <a:pt x="191643" y="1984629"/>
                  </a:cubicBezTo>
                  <a:lnTo>
                    <a:pt x="138938" y="1984629"/>
                  </a:lnTo>
                  <a:cubicBezTo>
                    <a:pt x="62230" y="1984629"/>
                    <a:pt x="0" y="1920367"/>
                    <a:pt x="0" y="1841246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343281" cy="1997329"/>
            </a:xfrm>
            <a:custGeom>
              <a:avLst/>
              <a:gdLst/>
              <a:ahLst/>
              <a:cxnLst/>
              <a:rect l="l" t="t" r="r" b="b"/>
              <a:pathLst>
                <a:path w="343281" h="1997329">
                  <a:moveTo>
                    <a:pt x="0" y="149733"/>
                  </a:moveTo>
                  <a:cubicBezTo>
                    <a:pt x="0" y="67183"/>
                    <a:pt x="64897" y="0"/>
                    <a:pt x="145288" y="0"/>
                  </a:cubicBezTo>
                  <a:lnTo>
                    <a:pt x="197993" y="0"/>
                  </a:lnTo>
                  <a:lnTo>
                    <a:pt x="197993" y="6350"/>
                  </a:lnTo>
                  <a:lnTo>
                    <a:pt x="197993" y="0"/>
                  </a:lnTo>
                  <a:lnTo>
                    <a:pt x="197993" y="6350"/>
                  </a:lnTo>
                  <a:lnTo>
                    <a:pt x="197993" y="0"/>
                  </a:lnTo>
                  <a:cubicBezTo>
                    <a:pt x="278384" y="0"/>
                    <a:pt x="343281" y="67183"/>
                    <a:pt x="343281" y="149733"/>
                  </a:cubicBezTo>
                  <a:lnTo>
                    <a:pt x="343281" y="1847596"/>
                  </a:lnTo>
                  <a:lnTo>
                    <a:pt x="336931" y="1847596"/>
                  </a:lnTo>
                  <a:lnTo>
                    <a:pt x="343281" y="1847596"/>
                  </a:lnTo>
                  <a:cubicBezTo>
                    <a:pt x="343281" y="1930146"/>
                    <a:pt x="278384" y="1997329"/>
                    <a:pt x="197993" y="1997329"/>
                  </a:cubicBezTo>
                  <a:lnTo>
                    <a:pt x="197993" y="1990979"/>
                  </a:lnTo>
                  <a:lnTo>
                    <a:pt x="197993" y="1997329"/>
                  </a:lnTo>
                  <a:lnTo>
                    <a:pt x="145288" y="1997329"/>
                  </a:lnTo>
                  <a:lnTo>
                    <a:pt x="145288" y="1990979"/>
                  </a:lnTo>
                  <a:lnTo>
                    <a:pt x="145288" y="1997329"/>
                  </a:lnTo>
                  <a:cubicBezTo>
                    <a:pt x="64897" y="1997329"/>
                    <a:pt x="0" y="1930019"/>
                    <a:pt x="0" y="1847596"/>
                  </a:cubicBezTo>
                  <a:lnTo>
                    <a:pt x="0" y="149733"/>
                  </a:lnTo>
                  <a:lnTo>
                    <a:pt x="6350" y="149733"/>
                  </a:lnTo>
                  <a:lnTo>
                    <a:pt x="0" y="149733"/>
                  </a:lnTo>
                  <a:moveTo>
                    <a:pt x="12700" y="149733"/>
                  </a:moveTo>
                  <a:lnTo>
                    <a:pt x="12700" y="1847596"/>
                  </a:lnTo>
                  <a:lnTo>
                    <a:pt x="6350" y="1847596"/>
                  </a:lnTo>
                  <a:lnTo>
                    <a:pt x="12700" y="1847596"/>
                  </a:lnTo>
                  <a:cubicBezTo>
                    <a:pt x="12700" y="1923415"/>
                    <a:pt x="72263" y="1984629"/>
                    <a:pt x="145288" y="1984629"/>
                  </a:cubicBezTo>
                  <a:lnTo>
                    <a:pt x="197993" y="1984629"/>
                  </a:lnTo>
                  <a:cubicBezTo>
                    <a:pt x="271018" y="1984629"/>
                    <a:pt x="330581" y="1923542"/>
                    <a:pt x="330581" y="1847596"/>
                  </a:cubicBezTo>
                  <a:lnTo>
                    <a:pt x="330581" y="149733"/>
                  </a:lnTo>
                  <a:lnTo>
                    <a:pt x="336931" y="149733"/>
                  </a:lnTo>
                  <a:lnTo>
                    <a:pt x="330581" y="149733"/>
                  </a:lnTo>
                  <a:cubicBezTo>
                    <a:pt x="330581" y="73787"/>
                    <a:pt x="271018" y="12700"/>
                    <a:pt x="197993" y="12700"/>
                  </a:cubicBezTo>
                  <a:lnTo>
                    <a:pt x="145288" y="12700"/>
                  </a:lnTo>
                  <a:lnTo>
                    <a:pt x="145288" y="6350"/>
                  </a:lnTo>
                  <a:lnTo>
                    <a:pt x="145288" y="12700"/>
                  </a:lnTo>
                  <a:cubicBezTo>
                    <a:pt x="72263" y="12700"/>
                    <a:pt x="12700" y="73787"/>
                    <a:pt x="12700" y="149733"/>
                  </a:cubicBezTo>
                  <a:close/>
                </a:path>
              </a:pathLst>
            </a:custGeom>
            <a:solidFill>
              <a:srgbClr val="D1C8C6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273498" y="5512073"/>
            <a:ext cx="3101131" cy="36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儲存資料</a:t>
            </a:r>
            <a:endParaRPr lang="en-US" sz="2437" b="1" dirty="0">
              <a:solidFill>
                <a:srgbClr val="443728"/>
              </a:solidFill>
              <a:latin typeface="標楷體" panose="03000509000000000000" pitchFamily="65" charset="-120"/>
              <a:ea typeface="標楷體" panose="03000509000000000000" pitchFamily="65" charset="-120"/>
              <a:cs typeface="Crimson Pro Bold"/>
              <a:sym typeface="Crimson Pro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73498" y="5972398"/>
            <a:ext cx="8205490" cy="36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將序號雜湊值儲存到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registeredSerials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映射中</a:t>
            </a:r>
            <a:endParaRPr lang="en-US" sz="1937" dirty="0">
              <a:solidFill>
                <a:srgbClr val="443728"/>
              </a:solidFill>
              <a:latin typeface="標楷體" panose="03000509000000000000" pitchFamily="65" charset="-120"/>
              <a:ea typeface="Open Sans"/>
              <a:cs typeface="Open Sans"/>
              <a:sym typeface="Open Sans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2145060" y="6943353"/>
            <a:ext cx="257472" cy="1497955"/>
            <a:chOff x="0" y="0"/>
            <a:chExt cx="343297" cy="199727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330581" cy="1984629"/>
            </a:xfrm>
            <a:custGeom>
              <a:avLst/>
              <a:gdLst/>
              <a:ahLst/>
              <a:cxnLst/>
              <a:rect l="l" t="t" r="r" b="b"/>
              <a:pathLst>
                <a:path w="330581" h="1984629">
                  <a:moveTo>
                    <a:pt x="0" y="143383"/>
                  </a:moveTo>
                  <a:cubicBezTo>
                    <a:pt x="0" y="64135"/>
                    <a:pt x="62230" y="0"/>
                    <a:pt x="138938" y="0"/>
                  </a:cubicBezTo>
                  <a:lnTo>
                    <a:pt x="191643" y="0"/>
                  </a:lnTo>
                  <a:cubicBezTo>
                    <a:pt x="268351" y="0"/>
                    <a:pt x="330581" y="64135"/>
                    <a:pt x="330581" y="143383"/>
                  </a:cubicBezTo>
                  <a:lnTo>
                    <a:pt x="330581" y="1841246"/>
                  </a:lnTo>
                  <a:cubicBezTo>
                    <a:pt x="330581" y="1920367"/>
                    <a:pt x="268351" y="1984629"/>
                    <a:pt x="191643" y="1984629"/>
                  </a:cubicBezTo>
                  <a:lnTo>
                    <a:pt x="138938" y="1984629"/>
                  </a:lnTo>
                  <a:cubicBezTo>
                    <a:pt x="62230" y="1984629"/>
                    <a:pt x="0" y="1920367"/>
                    <a:pt x="0" y="1841246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343281" cy="1997329"/>
            </a:xfrm>
            <a:custGeom>
              <a:avLst/>
              <a:gdLst/>
              <a:ahLst/>
              <a:cxnLst/>
              <a:rect l="l" t="t" r="r" b="b"/>
              <a:pathLst>
                <a:path w="343281" h="1997329">
                  <a:moveTo>
                    <a:pt x="0" y="149733"/>
                  </a:moveTo>
                  <a:cubicBezTo>
                    <a:pt x="0" y="67183"/>
                    <a:pt x="64897" y="0"/>
                    <a:pt x="145288" y="0"/>
                  </a:cubicBezTo>
                  <a:lnTo>
                    <a:pt x="197993" y="0"/>
                  </a:lnTo>
                  <a:lnTo>
                    <a:pt x="197993" y="6350"/>
                  </a:lnTo>
                  <a:lnTo>
                    <a:pt x="197993" y="0"/>
                  </a:lnTo>
                  <a:lnTo>
                    <a:pt x="197993" y="6350"/>
                  </a:lnTo>
                  <a:lnTo>
                    <a:pt x="197993" y="0"/>
                  </a:lnTo>
                  <a:cubicBezTo>
                    <a:pt x="278384" y="0"/>
                    <a:pt x="343281" y="67183"/>
                    <a:pt x="343281" y="149733"/>
                  </a:cubicBezTo>
                  <a:lnTo>
                    <a:pt x="343281" y="1847596"/>
                  </a:lnTo>
                  <a:lnTo>
                    <a:pt x="336931" y="1847596"/>
                  </a:lnTo>
                  <a:lnTo>
                    <a:pt x="343281" y="1847596"/>
                  </a:lnTo>
                  <a:cubicBezTo>
                    <a:pt x="343281" y="1930146"/>
                    <a:pt x="278384" y="1997329"/>
                    <a:pt x="197993" y="1997329"/>
                  </a:cubicBezTo>
                  <a:lnTo>
                    <a:pt x="197993" y="1990979"/>
                  </a:lnTo>
                  <a:lnTo>
                    <a:pt x="197993" y="1997329"/>
                  </a:lnTo>
                  <a:lnTo>
                    <a:pt x="145288" y="1997329"/>
                  </a:lnTo>
                  <a:lnTo>
                    <a:pt x="145288" y="1990979"/>
                  </a:lnTo>
                  <a:lnTo>
                    <a:pt x="145288" y="1997329"/>
                  </a:lnTo>
                  <a:cubicBezTo>
                    <a:pt x="64897" y="1997329"/>
                    <a:pt x="0" y="1930019"/>
                    <a:pt x="0" y="1847596"/>
                  </a:cubicBezTo>
                  <a:lnTo>
                    <a:pt x="0" y="149733"/>
                  </a:lnTo>
                  <a:lnTo>
                    <a:pt x="6350" y="149733"/>
                  </a:lnTo>
                  <a:lnTo>
                    <a:pt x="0" y="149733"/>
                  </a:lnTo>
                  <a:moveTo>
                    <a:pt x="12700" y="149733"/>
                  </a:moveTo>
                  <a:lnTo>
                    <a:pt x="12700" y="1847596"/>
                  </a:lnTo>
                  <a:lnTo>
                    <a:pt x="6350" y="1847596"/>
                  </a:lnTo>
                  <a:lnTo>
                    <a:pt x="12700" y="1847596"/>
                  </a:lnTo>
                  <a:cubicBezTo>
                    <a:pt x="12700" y="1923415"/>
                    <a:pt x="72263" y="1984629"/>
                    <a:pt x="145288" y="1984629"/>
                  </a:cubicBezTo>
                  <a:lnTo>
                    <a:pt x="197993" y="1984629"/>
                  </a:lnTo>
                  <a:cubicBezTo>
                    <a:pt x="271018" y="1984629"/>
                    <a:pt x="330581" y="1923542"/>
                    <a:pt x="330581" y="1847596"/>
                  </a:cubicBezTo>
                  <a:lnTo>
                    <a:pt x="330581" y="149733"/>
                  </a:lnTo>
                  <a:lnTo>
                    <a:pt x="336931" y="149733"/>
                  </a:lnTo>
                  <a:lnTo>
                    <a:pt x="330581" y="149733"/>
                  </a:lnTo>
                  <a:cubicBezTo>
                    <a:pt x="330581" y="73787"/>
                    <a:pt x="271018" y="12700"/>
                    <a:pt x="197993" y="12700"/>
                  </a:cubicBezTo>
                  <a:lnTo>
                    <a:pt x="145288" y="12700"/>
                  </a:lnTo>
                  <a:lnTo>
                    <a:pt x="145288" y="6350"/>
                  </a:lnTo>
                  <a:lnTo>
                    <a:pt x="145288" y="12700"/>
                  </a:lnTo>
                  <a:cubicBezTo>
                    <a:pt x="72263" y="12700"/>
                    <a:pt x="12700" y="73787"/>
                    <a:pt x="12700" y="149733"/>
                  </a:cubicBezTo>
                  <a:close/>
                </a:path>
              </a:pathLst>
            </a:custGeom>
            <a:solidFill>
              <a:srgbClr val="D1C8C6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645718" y="7186538"/>
            <a:ext cx="3101131" cy="36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觸發事件</a:t>
            </a:r>
            <a:endParaRPr lang="en-US" sz="2437" b="1" dirty="0">
              <a:solidFill>
                <a:srgbClr val="443728"/>
              </a:solidFill>
              <a:latin typeface="標楷體" panose="03000509000000000000" pitchFamily="65" charset="-120"/>
              <a:ea typeface="標楷體" panose="03000509000000000000" pitchFamily="65" charset="-120"/>
              <a:cs typeface="Crimson Pro Bold"/>
              <a:sym typeface="Crimson Pro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645718" y="7646863"/>
            <a:ext cx="7833271" cy="36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成功後觸發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SerialRegistered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事件</a:t>
            </a:r>
            <a:endParaRPr lang="en-US" sz="1937" dirty="0">
              <a:solidFill>
                <a:srgbClr val="443728"/>
              </a:solidFill>
              <a:latin typeface="標楷體" panose="03000509000000000000" pitchFamily="65" charset="-120"/>
              <a:ea typeface="Open Sans"/>
              <a:cs typeface="Open Sans"/>
              <a:sym typeface="Open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33462" y="8629873"/>
            <a:ext cx="9445526" cy="75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功能：註冊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GPU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序號雜湊值。限定：只能由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owner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呼叫。檢查：不能重複註冊。事件：成功後觸發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SerialRegistered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事件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7" y="2178397"/>
            <a:ext cx="16077455" cy="7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主要功能說明</a:t>
            </a:r>
            <a:r>
              <a:rPr lang="en-US" sz="4875" b="1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 - </a:t>
            </a:r>
            <a:r>
              <a:rPr lang="en-US" sz="4875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isSerialValid</a:t>
            </a:r>
            <a:r>
              <a:rPr lang="en-US" sz="4875" b="1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()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573513"/>
            <a:ext cx="3721299" cy="43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功能說明</a:t>
            </a:r>
            <a:endParaRPr lang="en-US" sz="2874" b="1" dirty="0">
              <a:solidFill>
                <a:srgbClr val="443728"/>
              </a:solidFill>
              <a:latin typeface="標楷體" panose="03000509000000000000" pitchFamily="65" charset="-120"/>
              <a:ea typeface="標楷體" panose="03000509000000000000" pitchFamily="65" charset="-120"/>
              <a:cs typeface="Crimson Pro Bold"/>
              <a:sym typeface="Crimson Pr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2238" y="4229397"/>
            <a:ext cx="7849195" cy="36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功能：公開查詢某個序號雜湊是否已註冊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713089"/>
            <a:ext cx="7849195" cy="36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2199" lvl="1" indent="-146100" algn="l">
              <a:lnSpc>
                <a:spcPts val="3125"/>
              </a:lnSpc>
              <a:buFont typeface="Arial"/>
              <a:buChar char="•"/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回傳：布林值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true 或 false。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333256"/>
            <a:ext cx="7849195" cy="36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此函數允許任何人查詢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GPU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序號是否有效，無需特殊權限即可使用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。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456092" y="3633192"/>
            <a:ext cx="7849195" cy="3150542"/>
            <a:chOff x="0" y="0"/>
            <a:chExt cx="10465593" cy="42007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65562" cy="4200779"/>
            </a:xfrm>
            <a:custGeom>
              <a:avLst/>
              <a:gdLst/>
              <a:ahLst/>
              <a:cxnLst/>
              <a:rect l="l" t="t" r="r" b="b"/>
              <a:pathLst>
                <a:path w="10465562" h="4200779">
                  <a:moveTo>
                    <a:pt x="0" y="138938"/>
                  </a:moveTo>
                  <a:cubicBezTo>
                    <a:pt x="0" y="62230"/>
                    <a:pt x="62230" y="0"/>
                    <a:pt x="138938" y="0"/>
                  </a:cubicBezTo>
                  <a:lnTo>
                    <a:pt x="10326624" y="0"/>
                  </a:lnTo>
                  <a:cubicBezTo>
                    <a:pt x="10403332" y="0"/>
                    <a:pt x="10465562" y="62230"/>
                    <a:pt x="10465562" y="138938"/>
                  </a:cubicBezTo>
                  <a:lnTo>
                    <a:pt x="10465562" y="4061841"/>
                  </a:lnTo>
                  <a:cubicBezTo>
                    <a:pt x="10465562" y="4138549"/>
                    <a:pt x="10403332" y="4200779"/>
                    <a:pt x="10326624" y="4200779"/>
                  </a:cubicBezTo>
                  <a:lnTo>
                    <a:pt x="138938" y="4200779"/>
                  </a:lnTo>
                  <a:cubicBezTo>
                    <a:pt x="62230" y="4200779"/>
                    <a:pt x="0" y="4138549"/>
                    <a:pt x="0" y="4061841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43740" y="3633192"/>
            <a:ext cx="7873901" cy="3150542"/>
            <a:chOff x="0" y="0"/>
            <a:chExt cx="10498535" cy="42007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98582" cy="4200779"/>
            </a:xfrm>
            <a:custGeom>
              <a:avLst/>
              <a:gdLst/>
              <a:ahLst/>
              <a:cxnLst/>
              <a:rect l="l" t="t" r="r" b="b"/>
              <a:pathLst>
                <a:path w="10498582" h="4200779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10448925" y="0"/>
                  </a:lnTo>
                  <a:cubicBezTo>
                    <a:pt x="10476357" y="0"/>
                    <a:pt x="10498582" y="22225"/>
                    <a:pt x="10498582" y="49657"/>
                  </a:cubicBezTo>
                  <a:lnTo>
                    <a:pt x="10498582" y="4151122"/>
                  </a:lnTo>
                  <a:cubicBezTo>
                    <a:pt x="10498582" y="4178554"/>
                    <a:pt x="10476357" y="4200779"/>
                    <a:pt x="10448925" y="4200779"/>
                  </a:cubicBezTo>
                  <a:lnTo>
                    <a:pt x="49657" y="4200779"/>
                  </a:lnTo>
                  <a:cubicBezTo>
                    <a:pt x="22225" y="4200779"/>
                    <a:pt x="0" y="4178554"/>
                    <a:pt x="0" y="4151122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691687" y="3695402"/>
            <a:ext cx="7378005" cy="1152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function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isSerialValid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(bytes32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serialHash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)     public     view     returns (bool) {    return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registeredSerials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[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serialHash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];}  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56092" y="6977062"/>
            <a:ext cx="7849195" cy="75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當查詢未註冊的序號時，由於映射中不存在的鍵會返回預設值（布林值的預設值為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false），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因此會自動返回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false。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0871" y="808139"/>
            <a:ext cx="12286259" cy="2053587"/>
            <a:chOff x="0" y="0"/>
            <a:chExt cx="16381679" cy="27381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81679" cy="2738116"/>
            </a:xfrm>
            <a:custGeom>
              <a:avLst/>
              <a:gdLst/>
              <a:ahLst/>
              <a:cxnLst/>
              <a:rect l="l" t="t" r="r" b="b"/>
              <a:pathLst>
                <a:path w="16381679" h="2738116">
                  <a:moveTo>
                    <a:pt x="0" y="0"/>
                  </a:moveTo>
                  <a:lnTo>
                    <a:pt x="16381679" y="0"/>
                  </a:lnTo>
                  <a:lnTo>
                    <a:pt x="16381679" y="2738116"/>
                  </a:lnTo>
                  <a:lnTo>
                    <a:pt x="0" y="27381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0"/>
              <a:ext cx="16381679" cy="264286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1577"/>
                </a:lnSpc>
              </a:pPr>
              <a:r>
                <a:rPr lang="en-US" sz="10524" dirty="0" err="1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報告大綱</a:t>
              </a:r>
              <a:endParaRPr lang="en-US" sz="10524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00871" y="3231660"/>
            <a:ext cx="12286259" cy="4507199"/>
            <a:chOff x="0" y="0"/>
            <a:chExt cx="16381679" cy="60095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81679" cy="6009599"/>
            </a:xfrm>
            <a:custGeom>
              <a:avLst/>
              <a:gdLst/>
              <a:ahLst/>
              <a:cxnLst/>
              <a:rect l="l" t="t" r="r" b="b"/>
              <a:pathLst>
                <a:path w="16381679" h="6009599">
                  <a:moveTo>
                    <a:pt x="0" y="0"/>
                  </a:moveTo>
                  <a:lnTo>
                    <a:pt x="16381679" y="0"/>
                  </a:lnTo>
                  <a:lnTo>
                    <a:pt x="16381679" y="6009599"/>
                  </a:lnTo>
                  <a:lnTo>
                    <a:pt x="0" y="6009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6381679" cy="60762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05387" lvl="1" indent="-302694" algn="l">
                <a:lnSpc>
                  <a:spcPts val="3925"/>
                </a:lnSpc>
                <a:buFont typeface="Arial"/>
                <a:buChar char="•"/>
              </a:pPr>
              <a:r>
                <a:rPr lang="en-US" sz="2804" dirty="0" err="1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研究動機與背景</a:t>
              </a:r>
              <a:endParaRPr lang="en-US" sz="2804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  <a:p>
              <a:pPr marL="605387" lvl="1" indent="-302694" algn="l">
                <a:lnSpc>
                  <a:spcPts val="3925"/>
                </a:lnSpc>
                <a:buFont typeface="Arial"/>
                <a:buChar char="•"/>
              </a:pPr>
              <a:r>
                <a:rPr lang="en-US" sz="2804" dirty="0" err="1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系統設計概述</a:t>
              </a:r>
              <a:endParaRPr lang="en-US" sz="2804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  <a:p>
              <a:pPr marL="605387" lvl="1" indent="-302694" algn="l">
                <a:lnSpc>
                  <a:spcPts val="3925"/>
                </a:lnSpc>
                <a:buFont typeface="Arial"/>
                <a:buChar char="•"/>
              </a:pPr>
              <a:r>
                <a:rPr lang="en-US" sz="2804" dirty="0" err="1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前端設計與操作流程</a:t>
              </a:r>
              <a:endParaRPr lang="en-US" sz="2804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  <a:p>
              <a:pPr marL="605387" lvl="1" indent="-302694" algn="l">
                <a:lnSpc>
                  <a:spcPts val="3925"/>
                </a:lnSpc>
                <a:buFont typeface="Arial"/>
                <a:buChar char="•"/>
              </a:pPr>
              <a:r>
                <a:rPr lang="en-US" sz="2804" dirty="0" err="1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智能合約設計</a:t>
              </a:r>
              <a:endParaRPr lang="en-US" sz="2804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  <a:p>
              <a:pPr marL="605387" lvl="1" indent="-302694" algn="l">
                <a:lnSpc>
                  <a:spcPts val="3925"/>
                </a:lnSpc>
                <a:buFont typeface="Arial"/>
                <a:buChar char="•"/>
              </a:pPr>
              <a:r>
                <a:rPr lang="en-US" sz="2804" dirty="0" err="1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合約執行測試</a:t>
              </a:r>
              <a:endParaRPr lang="en-US" sz="2804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  <a:p>
              <a:pPr marL="605387" lvl="1" indent="-302694" algn="l">
                <a:lnSpc>
                  <a:spcPts val="3925"/>
                </a:lnSpc>
                <a:buFont typeface="Arial"/>
                <a:buChar char="•"/>
              </a:pPr>
              <a:r>
                <a:rPr lang="en-US" sz="2804" dirty="0" err="1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情境架構圖</a:t>
              </a:r>
              <a:endParaRPr lang="en-US" sz="2804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  <a:p>
              <a:pPr marL="605387" lvl="1" indent="-302694" algn="l">
                <a:lnSpc>
                  <a:spcPts val="3925"/>
                </a:lnSpc>
                <a:buFont typeface="Arial"/>
                <a:buChar char="•"/>
              </a:pPr>
              <a:r>
                <a:rPr lang="en-US" sz="2804" dirty="0" err="1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預期效益</a:t>
              </a:r>
              <a:endParaRPr lang="en-US" sz="2804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  <a:p>
              <a:pPr marL="605387" lvl="1" indent="-302694" algn="l">
                <a:lnSpc>
                  <a:spcPts val="3925"/>
                </a:lnSpc>
                <a:buFont typeface="Arial"/>
                <a:buChar char="•"/>
              </a:pPr>
              <a:r>
                <a:rPr lang="en-US" sz="2804" dirty="0" err="1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技術延伸與未來展望</a:t>
              </a:r>
              <a:endParaRPr lang="en-US" sz="2804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  <a:p>
              <a:pPr algn="l">
                <a:lnSpc>
                  <a:spcPts val="3925"/>
                </a:lnSpc>
              </a:pPr>
              <a:endParaRPr lang="en-US" sz="2804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541462"/>
            <a:ext cx="10923856" cy="7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主要功能說明</a:t>
            </a:r>
            <a:r>
              <a:rPr lang="en-US" sz="4875" b="1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 - bytes32ToString()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45475" y="3000375"/>
            <a:ext cx="9455051" cy="5433269"/>
            <a:chOff x="0" y="0"/>
            <a:chExt cx="12606735" cy="7244358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12594082" cy="7231634"/>
            </a:xfrm>
            <a:custGeom>
              <a:avLst/>
              <a:gdLst/>
              <a:ahLst/>
              <a:cxnLst/>
              <a:rect l="l" t="t" r="r" b="b"/>
              <a:pathLst>
                <a:path w="12594082" h="7231634">
                  <a:moveTo>
                    <a:pt x="0" y="138938"/>
                  </a:moveTo>
                  <a:cubicBezTo>
                    <a:pt x="0" y="62230"/>
                    <a:pt x="62230" y="0"/>
                    <a:pt x="139065" y="0"/>
                  </a:cubicBezTo>
                  <a:lnTo>
                    <a:pt x="12455017" y="0"/>
                  </a:lnTo>
                  <a:cubicBezTo>
                    <a:pt x="12531852" y="0"/>
                    <a:pt x="12594082" y="62230"/>
                    <a:pt x="12594082" y="138938"/>
                  </a:cubicBezTo>
                  <a:lnTo>
                    <a:pt x="12594082" y="7092696"/>
                  </a:lnTo>
                  <a:cubicBezTo>
                    <a:pt x="12594082" y="7169403"/>
                    <a:pt x="12531852" y="7231634"/>
                    <a:pt x="12455017" y="7231634"/>
                  </a:cubicBezTo>
                  <a:lnTo>
                    <a:pt x="139065" y="7231634"/>
                  </a:lnTo>
                  <a:cubicBezTo>
                    <a:pt x="62230" y="7231634"/>
                    <a:pt x="0" y="7169404"/>
                    <a:pt x="0" y="7092696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2606782" cy="7244334"/>
            </a:xfrm>
            <a:custGeom>
              <a:avLst/>
              <a:gdLst/>
              <a:ahLst/>
              <a:cxnLst/>
              <a:rect l="l" t="t" r="r" b="b"/>
              <a:pathLst>
                <a:path w="12606782" h="7244334">
                  <a:moveTo>
                    <a:pt x="0" y="145288"/>
                  </a:moveTo>
                  <a:cubicBezTo>
                    <a:pt x="0" y="65024"/>
                    <a:pt x="65151" y="0"/>
                    <a:pt x="145415" y="0"/>
                  </a:cubicBezTo>
                  <a:lnTo>
                    <a:pt x="12461367" y="0"/>
                  </a:lnTo>
                  <a:lnTo>
                    <a:pt x="12461367" y="6350"/>
                  </a:lnTo>
                  <a:lnTo>
                    <a:pt x="12461367" y="0"/>
                  </a:lnTo>
                  <a:cubicBezTo>
                    <a:pt x="12541631" y="0"/>
                    <a:pt x="12606782" y="65024"/>
                    <a:pt x="12606782" y="145288"/>
                  </a:cubicBezTo>
                  <a:lnTo>
                    <a:pt x="12600432" y="145288"/>
                  </a:lnTo>
                  <a:lnTo>
                    <a:pt x="12606782" y="145288"/>
                  </a:lnTo>
                  <a:lnTo>
                    <a:pt x="12606782" y="7099046"/>
                  </a:lnTo>
                  <a:lnTo>
                    <a:pt x="12600432" y="7099046"/>
                  </a:lnTo>
                  <a:lnTo>
                    <a:pt x="12606782" y="7099046"/>
                  </a:lnTo>
                  <a:cubicBezTo>
                    <a:pt x="12606782" y="7179310"/>
                    <a:pt x="12541631" y="7244334"/>
                    <a:pt x="12461367" y="7244334"/>
                  </a:cubicBezTo>
                  <a:lnTo>
                    <a:pt x="12461367" y="7237984"/>
                  </a:lnTo>
                  <a:lnTo>
                    <a:pt x="12461367" y="7244334"/>
                  </a:lnTo>
                  <a:lnTo>
                    <a:pt x="145415" y="7244334"/>
                  </a:lnTo>
                  <a:lnTo>
                    <a:pt x="145415" y="7237984"/>
                  </a:lnTo>
                  <a:lnTo>
                    <a:pt x="145415" y="7244334"/>
                  </a:lnTo>
                  <a:cubicBezTo>
                    <a:pt x="65151" y="7244334"/>
                    <a:pt x="0" y="7179310"/>
                    <a:pt x="0" y="7099046"/>
                  </a:cubicBezTo>
                  <a:lnTo>
                    <a:pt x="0" y="145288"/>
                  </a:lnTo>
                  <a:lnTo>
                    <a:pt x="6350" y="145288"/>
                  </a:lnTo>
                  <a:lnTo>
                    <a:pt x="0" y="145288"/>
                  </a:lnTo>
                  <a:moveTo>
                    <a:pt x="12700" y="145288"/>
                  </a:moveTo>
                  <a:lnTo>
                    <a:pt x="12700" y="7099046"/>
                  </a:lnTo>
                  <a:lnTo>
                    <a:pt x="6350" y="7099046"/>
                  </a:lnTo>
                  <a:lnTo>
                    <a:pt x="12700" y="7099046"/>
                  </a:lnTo>
                  <a:cubicBezTo>
                    <a:pt x="12700" y="7172198"/>
                    <a:pt x="72136" y="7231634"/>
                    <a:pt x="145415" y="7231634"/>
                  </a:cubicBezTo>
                  <a:lnTo>
                    <a:pt x="12461367" y="7231634"/>
                  </a:lnTo>
                  <a:cubicBezTo>
                    <a:pt x="12534647" y="7231634"/>
                    <a:pt x="12594082" y="7172325"/>
                    <a:pt x="12594082" y="7099046"/>
                  </a:cubicBezTo>
                  <a:lnTo>
                    <a:pt x="12594082" y="145288"/>
                  </a:lnTo>
                  <a:cubicBezTo>
                    <a:pt x="12594082" y="72009"/>
                    <a:pt x="12534646" y="12700"/>
                    <a:pt x="12461367" y="12700"/>
                  </a:cubicBezTo>
                  <a:lnTo>
                    <a:pt x="145415" y="12700"/>
                  </a:lnTo>
                  <a:lnTo>
                    <a:pt x="145415" y="6350"/>
                  </a:lnTo>
                  <a:lnTo>
                    <a:pt x="145415" y="12700"/>
                  </a:lnTo>
                  <a:cubicBezTo>
                    <a:pt x="72136" y="12700"/>
                    <a:pt x="12700" y="72009"/>
                    <a:pt x="12700" y="145288"/>
                  </a:cubicBezTo>
                  <a:close/>
                </a:path>
              </a:pathLst>
            </a:custGeom>
            <a:solidFill>
              <a:srgbClr val="D1C8C6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107710" y="3253085"/>
            <a:ext cx="6677599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bytes32ToString(bytes32)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07710" y="3713410"/>
            <a:ext cx="8930580" cy="36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內部函數，用來將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bytes32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轉換為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string（字串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）。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07710" y="4259164"/>
            <a:ext cx="8930580" cy="36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用於事件中輸出可讀的序號資訊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。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107710" y="5020866"/>
            <a:ext cx="8930580" cy="3150543"/>
            <a:chOff x="0" y="0"/>
            <a:chExt cx="11907440" cy="42007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907520" cy="4200779"/>
            </a:xfrm>
            <a:custGeom>
              <a:avLst/>
              <a:gdLst/>
              <a:ahLst/>
              <a:cxnLst/>
              <a:rect l="l" t="t" r="r" b="b"/>
              <a:pathLst>
                <a:path w="11907520" h="4200779">
                  <a:moveTo>
                    <a:pt x="0" y="138938"/>
                  </a:moveTo>
                  <a:cubicBezTo>
                    <a:pt x="0" y="62230"/>
                    <a:pt x="62230" y="0"/>
                    <a:pt x="138938" y="0"/>
                  </a:cubicBezTo>
                  <a:lnTo>
                    <a:pt x="11768582" y="0"/>
                  </a:lnTo>
                  <a:cubicBezTo>
                    <a:pt x="11845289" y="0"/>
                    <a:pt x="11907520" y="62230"/>
                    <a:pt x="11907520" y="138938"/>
                  </a:cubicBezTo>
                  <a:lnTo>
                    <a:pt x="11907520" y="4061841"/>
                  </a:lnTo>
                  <a:cubicBezTo>
                    <a:pt x="11907520" y="4138549"/>
                    <a:pt x="11845289" y="4200779"/>
                    <a:pt x="11768582" y="4200779"/>
                  </a:cubicBezTo>
                  <a:lnTo>
                    <a:pt x="138938" y="4200779"/>
                  </a:lnTo>
                  <a:cubicBezTo>
                    <a:pt x="62230" y="4200779"/>
                    <a:pt x="0" y="4138549"/>
                    <a:pt x="0" y="4061841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95358" y="5020866"/>
            <a:ext cx="8955286" cy="3150543"/>
            <a:chOff x="0" y="0"/>
            <a:chExt cx="11940382" cy="42007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940413" cy="4200779"/>
            </a:xfrm>
            <a:custGeom>
              <a:avLst/>
              <a:gdLst/>
              <a:ahLst/>
              <a:cxnLst/>
              <a:rect l="l" t="t" r="r" b="b"/>
              <a:pathLst>
                <a:path w="11940413" h="4200779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11890756" y="0"/>
                  </a:lnTo>
                  <a:cubicBezTo>
                    <a:pt x="11918188" y="0"/>
                    <a:pt x="11940413" y="22225"/>
                    <a:pt x="11940413" y="49657"/>
                  </a:cubicBezTo>
                  <a:lnTo>
                    <a:pt x="11940413" y="4151122"/>
                  </a:lnTo>
                  <a:cubicBezTo>
                    <a:pt x="11940413" y="4178554"/>
                    <a:pt x="11918188" y="4200779"/>
                    <a:pt x="11890756" y="4200779"/>
                  </a:cubicBezTo>
                  <a:lnTo>
                    <a:pt x="49657" y="4200779"/>
                  </a:lnTo>
                  <a:cubicBezTo>
                    <a:pt x="22225" y="4200779"/>
                    <a:pt x="0" y="4178554"/>
                    <a:pt x="0" y="4151122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343305" y="5083076"/>
            <a:ext cx="8459390" cy="755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function bytes32ToString(bytes32 _bytes32)     internal     pure     returns (string memory) {    //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轉換邏輯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}  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2559844"/>
            <a:ext cx="6202264" cy="73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使用情境範例</a:t>
            </a:r>
            <a:endParaRPr lang="en-US" sz="4875" b="1" dirty="0">
              <a:solidFill>
                <a:srgbClr val="443728"/>
              </a:solidFill>
              <a:latin typeface="標楷體" panose="03000509000000000000" pitchFamily="65" charset="-120"/>
              <a:ea typeface="標楷體" panose="03000509000000000000" pitchFamily="65" charset="-120"/>
              <a:cs typeface="Crimson Pro Bold"/>
              <a:sym typeface="Crimson Pr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50237" y="3649861"/>
            <a:ext cx="9445526" cy="75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例如使用者有一組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GPU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序號為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GPU123456789，可以先使用 Remix Console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計算其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keccak256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雜湊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：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850237" y="4808488"/>
            <a:ext cx="9445526" cy="768995"/>
            <a:chOff x="0" y="0"/>
            <a:chExt cx="12594035" cy="10253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82" cy="1025271"/>
            </a:xfrm>
            <a:custGeom>
              <a:avLst/>
              <a:gdLst/>
              <a:ahLst/>
              <a:cxnLst/>
              <a:rect l="l" t="t" r="r" b="b"/>
              <a:pathLst>
                <a:path w="12594082" h="1025271">
                  <a:moveTo>
                    <a:pt x="0" y="138938"/>
                  </a:moveTo>
                  <a:cubicBezTo>
                    <a:pt x="0" y="62230"/>
                    <a:pt x="62230" y="0"/>
                    <a:pt x="138938" y="0"/>
                  </a:cubicBezTo>
                  <a:lnTo>
                    <a:pt x="12455144" y="0"/>
                  </a:lnTo>
                  <a:cubicBezTo>
                    <a:pt x="12531851" y="0"/>
                    <a:pt x="12594082" y="62230"/>
                    <a:pt x="12594082" y="138938"/>
                  </a:cubicBezTo>
                  <a:lnTo>
                    <a:pt x="12594082" y="886333"/>
                  </a:lnTo>
                  <a:cubicBezTo>
                    <a:pt x="12594082" y="963041"/>
                    <a:pt x="12531851" y="1025271"/>
                    <a:pt x="12455144" y="1025271"/>
                  </a:cubicBezTo>
                  <a:lnTo>
                    <a:pt x="138938" y="1025271"/>
                  </a:lnTo>
                  <a:cubicBezTo>
                    <a:pt x="62230" y="1025271"/>
                    <a:pt x="0" y="963168"/>
                    <a:pt x="0" y="886333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37884" y="4808488"/>
            <a:ext cx="9470231" cy="768995"/>
            <a:chOff x="0" y="0"/>
            <a:chExt cx="12626975" cy="10253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26975" cy="1025398"/>
            </a:xfrm>
            <a:custGeom>
              <a:avLst/>
              <a:gdLst/>
              <a:ahLst/>
              <a:cxnLst/>
              <a:rect l="l" t="t" r="r" b="b"/>
              <a:pathLst>
                <a:path w="12626975" h="1025398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12577318" y="0"/>
                  </a:lnTo>
                  <a:cubicBezTo>
                    <a:pt x="12604750" y="0"/>
                    <a:pt x="12626975" y="22225"/>
                    <a:pt x="12626975" y="49657"/>
                  </a:cubicBezTo>
                  <a:lnTo>
                    <a:pt x="12626975" y="975741"/>
                  </a:lnTo>
                  <a:cubicBezTo>
                    <a:pt x="12626975" y="1003173"/>
                    <a:pt x="12604750" y="1025398"/>
                    <a:pt x="12577318" y="1025398"/>
                  </a:cubicBezTo>
                  <a:lnTo>
                    <a:pt x="49657" y="1025398"/>
                  </a:lnTo>
                  <a:cubicBezTo>
                    <a:pt x="22225" y="1025271"/>
                    <a:pt x="0" y="1003173"/>
                    <a:pt x="0" y="975741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085832" y="4870697"/>
            <a:ext cx="8974336" cy="357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web3.utils.keccak256("GPU123456789")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50237" y="5770810"/>
            <a:ext cx="9445526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產生出的雜湊值可供註冊與查詢，例如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：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850237" y="6532512"/>
            <a:ext cx="9445526" cy="1165920"/>
            <a:chOff x="0" y="0"/>
            <a:chExt cx="12594035" cy="15545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94082" cy="1554607"/>
            </a:xfrm>
            <a:custGeom>
              <a:avLst/>
              <a:gdLst/>
              <a:ahLst/>
              <a:cxnLst/>
              <a:rect l="l" t="t" r="r" b="b"/>
              <a:pathLst>
                <a:path w="12594082" h="1554607">
                  <a:moveTo>
                    <a:pt x="0" y="138938"/>
                  </a:moveTo>
                  <a:cubicBezTo>
                    <a:pt x="0" y="62230"/>
                    <a:pt x="62230" y="0"/>
                    <a:pt x="138938" y="0"/>
                  </a:cubicBezTo>
                  <a:lnTo>
                    <a:pt x="12455144" y="0"/>
                  </a:lnTo>
                  <a:cubicBezTo>
                    <a:pt x="12531851" y="0"/>
                    <a:pt x="12594082" y="62230"/>
                    <a:pt x="12594082" y="138938"/>
                  </a:cubicBezTo>
                  <a:lnTo>
                    <a:pt x="12594082" y="1415669"/>
                  </a:lnTo>
                  <a:cubicBezTo>
                    <a:pt x="12594082" y="1492377"/>
                    <a:pt x="12531851" y="1554607"/>
                    <a:pt x="12455144" y="1554607"/>
                  </a:cubicBezTo>
                  <a:lnTo>
                    <a:pt x="138938" y="1554607"/>
                  </a:lnTo>
                  <a:cubicBezTo>
                    <a:pt x="62230" y="1554607"/>
                    <a:pt x="0" y="1492377"/>
                    <a:pt x="0" y="1415669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837884" y="6532512"/>
            <a:ext cx="9470231" cy="1165920"/>
            <a:chOff x="0" y="0"/>
            <a:chExt cx="12626975" cy="15545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626975" cy="1554607"/>
            </a:xfrm>
            <a:custGeom>
              <a:avLst/>
              <a:gdLst/>
              <a:ahLst/>
              <a:cxnLst/>
              <a:rect l="l" t="t" r="r" b="b"/>
              <a:pathLst>
                <a:path w="12626975" h="1554607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12577318" y="0"/>
                  </a:lnTo>
                  <a:cubicBezTo>
                    <a:pt x="12604750" y="0"/>
                    <a:pt x="12626975" y="22225"/>
                    <a:pt x="12626975" y="49657"/>
                  </a:cubicBezTo>
                  <a:lnTo>
                    <a:pt x="12626975" y="1504950"/>
                  </a:lnTo>
                  <a:cubicBezTo>
                    <a:pt x="12626975" y="1532382"/>
                    <a:pt x="12604750" y="1554607"/>
                    <a:pt x="12577318" y="1554607"/>
                  </a:cubicBezTo>
                  <a:lnTo>
                    <a:pt x="49657" y="1554607"/>
                  </a:lnTo>
                  <a:cubicBezTo>
                    <a:pt x="22225" y="1554607"/>
                    <a:pt x="0" y="1532382"/>
                    <a:pt x="0" y="1504950"/>
                  </a:cubicBezTo>
                  <a:close/>
                </a:path>
              </a:pathLst>
            </a:custGeom>
            <a:solidFill>
              <a:srgbClr val="EBE2E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085832" y="6594722"/>
            <a:ext cx="8974336" cy="357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onsolas"/>
                <a:sym typeface="Consolas"/>
              </a:rPr>
              <a:t>0xe59e347ae8d8b1a1b8f08729d1c00e470ab4ff122b84fbe0d3ae62d4f02d201c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EDE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A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626245"/>
            <a:ext cx="6202264" cy="73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GPUVerifier</a:t>
            </a:r>
            <a:r>
              <a:rPr lang="en-US" sz="4875" b="1" dirty="0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 </a:t>
            </a:r>
            <a:r>
              <a:rPr lang="en-US" sz="4875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完整流程</a:t>
            </a:r>
            <a:endParaRPr lang="en-US" sz="4875" b="1" dirty="0">
              <a:solidFill>
                <a:srgbClr val="443728"/>
              </a:solidFill>
              <a:latin typeface="標楷體" panose="03000509000000000000" pitchFamily="65" charset="-120"/>
              <a:ea typeface="標楷體" panose="03000509000000000000" pitchFamily="65" charset="-120"/>
              <a:cs typeface="Crimson Pro Bold"/>
              <a:sym typeface="Crimson Pr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817614" y="3783211"/>
            <a:ext cx="3101131" cy="36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437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部署合約</a:t>
            </a:r>
            <a:endParaRPr lang="en-US" sz="2437" b="1" dirty="0">
              <a:solidFill>
                <a:srgbClr val="443728"/>
              </a:solidFill>
              <a:latin typeface="標楷體" panose="03000509000000000000" pitchFamily="65" charset="-120"/>
              <a:ea typeface="標楷體" panose="03000509000000000000" pitchFamily="65" charset="-120"/>
              <a:cs typeface="Crimson Pro Bold"/>
              <a:sym typeface="Crimson Pr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2238" y="4243536"/>
            <a:ext cx="4926509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由管理者部署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GPUVerifier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合約到區塊鏈上</a:t>
            </a:r>
            <a:endParaRPr lang="en-US" sz="1937" dirty="0">
              <a:solidFill>
                <a:srgbClr val="443728"/>
              </a:solidFill>
              <a:latin typeface="標楷體" panose="03000509000000000000" pitchFamily="65" charset="-120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290816" y="2925961"/>
            <a:ext cx="5706219" cy="5706219"/>
            <a:chOff x="0" y="0"/>
            <a:chExt cx="7608292" cy="7608292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809830" y="3913064"/>
            <a:ext cx="371178" cy="463897"/>
            <a:chOff x="0" y="0"/>
            <a:chExt cx="494903" cy="61853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494919" cy="618490"/>
            </a:xfrm>
            <a:custGeom>
              <a:avLst/>
              <a:gdLst/>
              <a:ahLst/>
              <a:cxnLst/>
              <a:rect l="l" t="t" r="r" b="b"/>
              <a:pathLst>
                <a:path w="494919" h="618490">
                  <a:moveTo>
                    <a:pt x="0" y="0"/>
                  </a:moveTo>
                  <a:lnTo>
                    <a:pt x="494919" y="0"/>
                  </a:lnTo>
                  <a:lnTo>
                    <a:pt x="494919" y="618490"/>
                  </a:lnTo>
                  <a:lnTo>
                    <a:pt x="0" y="618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64" r="3" b="-270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369105" y="3584674"/>
            <a:ext cx="3101131" cy="36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計算雜湊值</a:t>
            </a:r>
            <a:endParaRPr lang="en-US" sz="2437" b="1" dirty="0">
              <a:solidFill>
                <a:srgbClr val="443728"/>
              </a:solidFill>
              <a:latin typeface="標楷體" panose="03000509000000000000" pitchFamily="65" charset="-120"/>
              <a:ea typeface="標楷體" panose="03000509000000000000" pitchFamily="65" charset="-120"/>
              <a:cs typeface="Crimson Pro Bold"/>
              <a:sym typeface="Crimson Pr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369105" y="4045000"/>
            <a:ext cx="4926658" cy="3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使用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keccak256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算法計算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GPU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序號的雜湊值</a:t>
            </a:r>
            <a:endParaRPr lang="en-US" sz="1937" dirty="0">
              <a:solidFill>
                <a:srgbClr val="443728"/>
              </a:solidFill>
              <a:latin typeface="標楷體" panose="03000509000000000000" pitchFamily="65" charset="-120"/>
              <a:ea typeface="Open Sans"/>
              <a:cs typeface="Open Sans"/>
              <a:sym typeface="Open Sans"/>
            </a:endParaRP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6290816" y="2925961"/>
            <a:ext cx="5706219" cy="5706219"/>
            <a:chOff x="0" y="0"/>
            <a:chExt cx="7608292" cy="760829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592172" y="4398690"/>
            <a:ext cx="371177" cy="463897"/>
            <a:chOff x="0" y="0"/>
            <a:chExt cx="494903" cy="618530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494919" cy="618490"/>
            </a:xfrm>
            <a:custGeom>
              <a:avLst/>
              <a:gdLst/>
              <a:ahLst/>
              <a:cxnLst/>
              <a:rect l="l" t="t" r="r" b="b"/>
              <a:pathLst>
                <a:path w="494919" h="618490">
                  <a:moveTo>
                    <a:pt x="0" y="0"/>
                  </a:moveTo>
                  <a:lnTo>
                    <a:pt x="494919" y="0"/>
                  </a:lnTo>
                  <a:lnTo>
                    <a:pt x="494919" y="618490"/>
                  </a:lnTo>
                  <a:lnTo>
                    <a:pt x="0" y="618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64" r="3" b="-270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369105" y="6623894"/>
            <a:ext cx="3101131" cy="36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註冊序號</a:t>
            </a:r>
            <a:endParaRPr lang="en-US" sz="2437" b="1" dirty="0">
              <a:solidFill>
                <a:srgbClr val="443728"/>
              </a:solidFill>
              <a:latin typeface="標楷體" panose="03000509000000000000" pitchFamily="65" charset="-120"/>
              <a:ea typeface="標楷體" panose="03000509000000000000" pitchFamily="65" charset="-120"/>
              <a:cs typeface="Crimson Pro Bold"/>
              <a:sym typeface="Crimson Pr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369105" y="7084219"/>
            <a:ext cx="4926658" cy="75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合約擁有者呼叫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registerSerial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()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註冊有效的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GPU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序號雜湊</a:t>
            </a:r>
            <a:endParaRPr lang="en-US" sz="1937" dirty="0">
              <a:solidFill>
                <a:srgbClr val="443728"/>
              </a:solidFill>
              <a:latin typeface="標楷體" panose="03000509000000000000" pitchFamily="65" charset="-120"/>
              <a:ea typeface="Open Sans"/>
              <a:cs typeface="Open Sans"/>
              <a:sym typeface="Open Sans"/>
            </a:endParaRP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290816" y="2925961"/>
            <a:ext cx="5706219" cy="5706219"/>
            <a:chOff x="0" y="0"/>
            <a:chExt cx="7608292" cy="7608292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0106546" y="7181031"/>
            <a:ext cx="371177" cy="463898"/>
            <a:chOff x="0" y="0"/>
            <a:chExt cx="494903" cy="618530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494919" cy="618490"/>
            </a:xfrm>
            <a:custGeom>
              <a:avLst/>
              <a:gdLst/>
              <a:ahLst/>
              <a:cxnLst/>
              <a:rect l="l" t="t" r="r" b="b"/>
              <a:pathLst>
                <a:path w="494919" h="618490">
                  <a:moveTo>
                    <a:pt x="0" y="0"/>
                  </a:moveTo>
                  <a:lnTo>
                    <a:pt x="494919" y="0"/>
                  </a:lnTo>
                  <a:lnTo>
                    <a:pt x="494919" y="618490"/>
                  </a:lnTo>
                  <a:lnTo>
                    <a:pt x="0" y="618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64" r="3" b="-270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817614" y="6623894"/>
            <a:ext cx="3101131" cy="36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437" b="1" dirty="0" err="1">
                <a:solidFill>
                  <a:srgbClr val="44372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rimson Pro Bold"/>
                <a:sym typeface="Crimson Pro Bold"/>
              </a:rPr>
              <a:t>驗證序號</a:t>
            </a:r>
            <a:endParaRPr lang="en-US" sz="2437" b="1" dirty="0">
              <a:solidFill>
                <a:srgbClr val="443728"/>
              </a:solidFill>
              <a:latin typeface="標楷體" panose="03000509000000000000" pitchFamily="65" charset="-120"/>
              <a:ea typeface="標楷體" panose="03000509000000000000" pitchFamily="65" charset="-120"/>
              <a:cs typeface="Crimson Pro Bold"/>
              <a:sym typeface="Crimson Pro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92238" y="7084219"/>
            <a:ext cx="4926509" cy="759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5"/>
              </a:lnSpc>
            </a:pP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任何人可呼叫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isSerialValid</a:t>
            </a:r>
            <a:r>
              <a:rPr lang="en-US" sz="1937" dirty="0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() </a:t>
            </a:r>
            <a:r>
              <a:rPr lang="en-US" sz="1937" dirty="0" err="1">
                <a:solidFill>
                  <a:srgbClr val="443728"/>
                </a:solidFill>
                <a:latin typeface="標楷體" panose="03000509000000000000" pitchFamily="65" charset="-120"/>
                <a:ea typeface="Open Sans"/>
                <a:cs typeface="Open Sans"/>
                <a:sym typeface="Open Sans"/>
              </a:rPr>
              <a:t>查詢序號是否有效</a:t>
            </a:r>
            <a:endParaRPr lang="en-US" sz="1937" dirty="0">
              <a:solidFill>
                <a:srgbClr val="443728"/>
              </a:solidFill>
              <a:latin typeface="標楷體" panose="03000509000000000000" pitchFamily="65" charset="-120"/>
              <a:ea typeface="Open Sans"/>
              <a:cs typeface="Open Sans"/>
              <a:sym typeface="Open Sans"/>
            </a:endParaRP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6290816" y="2925961"/>
            <a:ext cx="5706219" cy="5706219"/>
            <a:chOff x="0" y="0"/>
            <a:chExt cx="7608292" cy="7608292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7324204" y="6695405"/>
            <a:ext cx="371177" cy="463898"/>
            <a:chOff x="0" y="0"/>
            <a:chExt cx="494903" cy="618530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494919" cy="618490"/>
            </a:xfrm>
            <a:custGeom>
              <a:avLst/>
              <a:gdLst/>
              <a:ahLst/>
              <a:cxnLst/>
              <a:rect l="l" t="t" r="r" b="b"/>
              <a:pathLst>
                <a:path w="494919" h="618490">
                  <a:moveTo>
                    <a:pt x="0" y="0"/>
                  </a:moveTo>
                  <a:lnTo>
                    <a:pt x="494919" y="0"/>
                  </a:lnTo>
                  <a:lnTo>
                    <a:pt x="494919" y="618490"/>
                  </a:lnTo>
                  <a:lnTo>
                    <a:pt x="0" y="618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264" r="3" b="-270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1FD99B50-B2F2-051A-AE0D-58574D080211}"/>
              </a:ext>
            </a:extLst>
          </p:cNvPr>
          <p:cNvGrpSpPr/>
          <p:nvPr/>
        </p:nvGrpSpPr>
        <p:grpSpPr>
          <a:xfrm>
            <a:off x="1295400" y="647700"/>
            <a:ext cx="12286259" cy="1529087"/>
            <a:chOff x="0" y="0"/>
            <a:chExt cx="16381679" cy="2038782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8974BCF5-41EB-57CF-C30D-073139BECDE4}"/>
                </a:ext>
              </a:extLst>
            </p:cNvPr>
            <p:cNvSpPr/>
            <p:nvPr/>
          </p:nvSpPr>
          <p:spPr>
            <a:xfrm>
              <a:off x="0" y="0"/>
              <a:ext cx="16381679" cy="2038782"/>
            </a:xfrm>
            <a:custGeom>
              <a:avLst/>
              <a:gdLst/>
              <a:ahLst/>
              <a:cxnLst/>
              <a:rect l="l" t="t" r="r" b="b"/>
              <a:pathLst>
                <a:path w="16381679" h="2038782">
                  <a:moveTo>
                    <a:pt x="0" y="0"/>
                  </a:moveTo>
                  <a:lnTo>
                    <a:pt x="16381679" y="0"/>
                  </a:lnTo>
                  <a:lnTo>
                    <a:pt x="16381679" y="2038782"/>
                  </a:lnTo>
                  <a:lnTo>
                    <a:pt x="0" y="20387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8BB1A84E-F6EB-4D2A-3E6F-8D084FE193FF}"/>
                </a:ext>
              </a:extLst>
            </p:cNvPr>
            <p:cNvSpPr txBox="1"/>
            <p:nvPr/>
          </p:nvSpPr>
          <p:spPr>
            <a:xfrm>
              <a:off x="0" y="57150"/>
              <a:ext cx="16381679" cy="1981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628"/>
                </a:lnSpc>
              </a:pPr>
              <a:r>
                <a:rPr lang="en-US" sz="6025" dirty="0" err="1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完整合約</a:t>
              </a:r>
              <a:endParaRPr lang="en-US" sz="6025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</p:txBody>
        </p: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11E224B-0428-0EAE-EC45-D7ED6EAE6FA1}"/>
              </a:ext>
            </a:extLst>
          </p:cNvPr>
          <p:cNvSpPr txBox="1"/>
          <p:nvPr/>
        </p:nvSpPr>
        <p:spPr>
          <a:xfrm>
            <a:off x="6781800" y="1104900"/>
            <a:ext cx="9903758" cy="8556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500" dirty="0"/>
              <a:t>// SPDX-License-Identifier: MIT</a:t>
            </a:r>
          </a:p>
          <a:p>
            <a:r>
              <a:rPr lang="zh-TW" altLang="en-US" sz="2500" dirty="0"/>
              <a:t>pragma solidity ^0.8.19;</a:t>
            </a:r>
          </a:p>
          <a:p>
            <a:endParaRPr lang="zh-TW" altLang="en-US" sz="2500" dirty="0"/>
          </a:p>
          <a:p>
            <a:r>
              <a:rPr lang="zh-TW" altLang="en-US" sz="2500" dirty="0"/>
              <a:t>contract GPUVerifier {</a:t>
            </a:r>
          </a:p>
          <a:p>
            <a:r>
              <a:rPr lang="zh-TW" altLang="en-US" sz="2500" dirty="0"/>
              <a:t>    address public owner;</a:t>
            </a:r>
          </a:p>
          <a:p>
            <a:endParaRPr lang="zh-TW" altLang="en-US" sz="2500" dirty="0"/>
          </a:p>
          <a:p>
            <a:r>
              <a:rPr lang="zh-TW" altLang="en-US" sz="2500" dirty="0"/>
              <a:t>    // 私有 mapping 儲存序號哈希與狀態</a:t>
            </a:r>
          </a:p>
          <a:p>
            <a:r>
              <a:rPr lang="zh-TW" altLang="en-US" sz="2500" dirty="0"/>
              <a:t>    mapping(bytes32 =&gt; bool) private registeredSerials;</a:t>
            </a:r>
          </a:p>
          <a:p>
            <a:endParaRPr lang="zh-TW" altLang="en-US" sz="2500" dirty="0"/>
          </a:p>
          <a:p>
            <a:r>
              <a:rPr lang="zh-TW" altLang="en-US" sz="2500" dirty="0"/>
              <a:t>    // 新增序號時觸發事件，帶出序號字串</a:t>
            </a:r>
          </a:p>
          <a:p>
            <a:r>
              <a:rPr lang="zh-TW" altLang="en-US" sz="2500" dirty="0"/>
              <a:t>    event SerialRegistered(string serial);</a:t>
            </a:r>
          </a:p>
          <a:p>
            <a:endParaRPr lang="zh-TW" altLang="en-US" sz="2500" dirty="0"/>
          </a:p>
          <a:p>
            <a:r>
              <a:rPr lang="zh-TW" altLang="en-US" sz="2500" dirty="0"/>
              <a:t>    // 只允許擁有者呼叫的修飾子</a:t>
            </a:r>
          </a:p>
          <a:p>
            <a:r>
              <a:rPr lang="zh-TW" altLang="en-US" sz="2500" dirty="0"/>
              <a:t>    modifier onlyOwner() {</a:t>
            </a:r>
          </a:p>
          <a:p>
            <a:r>
              <a:rPr lang="zh-TW" altLang="en-US" sz="2500" dirty="0"/>
              <a:t>        require(msg.sender == owner, unicode"只有擁有者可以執行");</a:t>
            </a:r>
          </a:p>
          <a:p>
            <a:r>
              <a:rPr lang="zh-TW" altLang="en-US" sz="2500" dirty="0"/>
              <a:t>        _;</a:t>
            </a:r>
          </a:p>
          <a:p>
            <a:r>
              <a:rPr lang="zh-TW" altLang="en-US" sz="2500" dirty="0"/>
              <a:t>    }</a:t>
            </a:r>
          </a:p>
          <a:p>
            <a:endParaRPr lang="zh-TW" altLang="en-US" sz="2500" dirty="0"/>
          </a:p>
          <a:p>
            <a:r>
              <a:rPr lang="zh-TW" altLang="en-US" sz="2500" dirty="0"/>
              <a:t>    // 部署合約時設定擁有者</a:t>
            </a:r>
          </a:p>
          <a:p>
            <a:r>
              <a:rPr lang="zh-TW" altLang="en-US" sz="2500" dirty="0"/>
              <a:t>    constructor() {</a:t>
            </a:r>
          </a:p>
          <a:p>
            <a:r>
              <a:rPr lang="zh-TW" altLang="en-US" sz="2500" dirty="0"/>
              <a:t>        owner = msg.sender;</a:t>
            </a:r>
          </a:p>
          <a:p>
            <a:r>
              <a:rPr lang="zh-TW" altLang="en-US" sz="2500" dirty="0"/>
              <a:t>    }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2286259" cy="1529087"/>
            <a:chOff x="0" y="0"/>
            <a:chExt cx="16381679" cy="20387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81679" cy="2038782"/>
            </a:xfrm>
            <a:custGeom>
              <a:avLst/>
              <a:gdLst/>
              <a:ahLst/>
              <a:cxnLst/>
              <a:rect l="l" t="t" r="r" b="b"/>
              <a:pathLst>
                <a:path w="16381679" h="2038782">
                  <a:moveTo>
                    <a:pt x="0" y="0"/>
                  </a:moveTo>
                  <a:lnTo>
                    <a:pt x="16381679" y="0"/>
                  </a:lnTo>
                  <a:lnTo>
                    <a:pt x="16381679" y="2038782"/>
                  </a:lnTo>
                  <a:lnTo>
                    <a:pt x="0" y="20387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7150"/>
              <a:ext cx="16381679" cy="1981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628"/>
                </a:lnSpc>
              </a:pPr>
              <a:r>
                <a:rPr lang="en-US" sz="6025" dirty="0" err="1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完整合約</a:t>
              </a:r>
              <a:endParaRPr lang="en-US" sz="6025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2E7A0DDA-FE20-E1A5-5E91-2367430BD84E}"/>
              </a:ext>
            </a:extLst>
          </p:cNvPr>
          <p:cNvSpPr txBox="1"/>
          <p:nvPr/>
        </p:nvSpPr>
        <p:spPr>
          <a:xfrm>
            <a:off x="6781800" y="1104900"/>
            <a:ext cx="9903758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500" dirty="0"/>
              <a:t> </a:t>
            </a:r>
            <a:r>
              <a:rPr lang="en-US" altLang="zh-TW" sz="2500" dirty="0"/>
              <a:t>// </a:t>
            </a:r>
            <a:r>
              <a:rPr lang="zh-TW" altLang="en-US" sz="2500"/>
              <a:t>註冊序號</a:t>
            </a:r>
            <a:endParaRPr lang="zh-TW" altLang="en-US" sz="2500" dirty="0"/>
          </a:p>
          <a:p>
            <a:r>
              <a:rPr lang="zh-TW" altLang="en-US" sz="2500" dirty="0"/>
              <a:t>    </a:t>
            </a:r>
            <a:r>
              <a:rPr lang="en-US" altLang="zh-TW" sz="2500" dirty="0"/>
              <a:t>function </a:t>
            </a:r>
            <a:r>
              <a:rPr lang="en-US" altLang="zh-TW" sz="2500" dirty="0" err="1"/>
              <a:t>registerSerial</a:t>
            </a:r>
            <a:r>
              <a:rPr lang="en-US" altLang="zh-TW" sz="2500" dirty="0"/>
              <a:t>(bytes32 </a:t>
            </a:r>
            <a:r>
              <a:rPr lang="en-US" altLang="zh-TW" sz="2500" dirty="0" err="1"/>
              <a:t>serialHash</a:t>
            </a:r>
            <a:r>
              <a:rPr lang="en-US" altLang="zh-TW" sz="2500" dirty="0"/>
              <a:t>) external </a:t>
            </a:r>
            <a:r>
              <a:rPr lang="en-US" altLang="zh-TW" sz="2500" dirty="0" err="1"/>
              <a:t>onlyOwner</a:t>
            </a:r>
            <a:r>
              <a:rPr lang="en-US" altLang="zh-TW" sz="2500" dirty="0"/>
              <a:t> {</a:t>
            </a:r>
          </a:p>
          <a:p>
            <a:r>
              <a:rPr lang="en-US" altLang="zh-TW" sz="2500" dirty="0"/>
              <a:t>        require(!</a:t>
            </a:r>
            <a:r>
              <a:rPr lang="en-US" altLang="zh-TW" sz="2500" dirty="0" err="1"/>
              <a:t>registeredSerials</a:t>
            </a:r>
            <a:r>
              <a:rPr lang="en-US" altLang="zh-TW" sz="2500" dirty="0"/>
              <a:t>[</a:t>
            </a:r>
            <a:r>
              <a:rPr lang="en-US" altLang="zh-TW" sz="2500" dirty="0" err="1"/>
              <a:t>serialHash</a:t>
            </a:r>
            <a:r>
              <a:rPr lang="en-US" altLang="zh-TW" sz="2500" dirty="0"/>
              <a:t>], </a:t>
            </a:r>
            <a:r>
              <a:rPr lang="en-US" altLang="zh-TW" sz="2500" dirty="0" err="1"/>
              <a:t>unicode</a:t>
            </a:r>
            <a:r>
              <a:rPr lang="en-US" altLang="zh-TW" sz="2500" dirty="0"/>
              <a:t>"</a:t>
            </a:r>
            <a:r>
              <a:rPr lang="zh-TW" altLang="en-US" sz="2500" dirty="0"/>
              <a:t>序號已註冊</a:t>
            </a:r>
            <a:r>
              <a:rPr lang="en-US" altLang="zh-TW" sz="2500" dirty="0"/>
              <a:t>");</a:t>
            </a:r>
          </a:p>
          <a:p>
            <a:r>
              <a:rPr lang="en-US" altLang="zh-TW" sz="2500" dirty="0"/>
              <a:t>        </a:t>
            </a:r>
            <a:r>
              <a:rPr lang="en-US" altLang="zh-TW" sz="2500" dirty="0" err="1"/>
              <a:t>registeredSerials</a:t>
            </a:r>
            <a:r>
              <a:rPr lang="en-US" altLang="zh-TW" sz="2500" dirty="0"/>
              <a:t>[</a:t>
            </a:r>
            <a:r>
              <a:rPr lang="en-US" altLang="zh-TW" sz="2500" dirty="0" err="1"/>
              <a:t>serialHash</a:t>
            </a:r>
            <a:r>
              <a:rPr lang="en-US" altLang="zh-TW" sz="2500" dirty="0"/>
              <a:t>] = true;</a:t>
            </a:r>
          </a:p>
          <a:p>
            <a:r>
              <a:rPr lang="en-US" altLang="zh-TW" sz="2500" dirty="0"/>
              <a:t>        emit </a:t>
            </a:r>
            <a:r>
              <a:rPr lang="en-US" altLang="zh-TW" sz="2500" dirty="0" err="1"/>
              <a:t>SerialRegistered</a:t>
            </a:r>
            <a:r>
              <a:rPr lang="en-US" altLang="zh-TW" sz="2500" dirty="0"/>
              <a:t>(bytes32ToString(</a:t>
            </a:r>
            <a:r>
              <a:rPr lang="en-US" altLang="zh-TW" sz="2500" dirty="0" err="1"/>
              <a:t>serialHash</a:t>
            </a:r>
            <a:r>
              <a:rPr lang="en-US" altLang="zh-TW" sz="2500" dirty="0"/>
              <a:t>));</a:t>
            </a:r>
          </a:p>
          <a:p>
            <a:r>
              <a:rPr lang="en-US" altLang="zh-TW" sz="2500" dirty="0"/>
              <a:t>    }</a:t>
            </a:r>
          </a:p>
          <a:p>
            <a:endParaRPr lang="en-US" altLang="zh-TW" sz="2500" dirty="0"/>
          </a:p>
          <a:p>
            <a:r>
              <a:rPr lang="en-US" altLang="zh-TW" sz="2500" dirty="0"/>
              <a:t>    // </a:t>
            </a:r>
            <a:r>
              <a:rPr lang="zh-TW" altLang="en-US" sz="2500" dirty="0"/>
              <a:t>查詢序號是否有效</a:t>
            </a:r>
          </a:p>
          <a:p>
            <a:r>
              <a:rPr lang="zh-TW" altLang="en-US" sz="2500" dirty="0"/>
              <a:t>    </a:t>
            </a:r>
            <a:r>
              <a:rPr lang="en-US" altLang="zh-TW" sz="2500" dirty="0"/>
              <a:t>function </a:t>
            </a:r>
            <a:r>
              <a:rPr lang="en-US" altLang="zh-TW" sz="2500" dirty="0" err="1"/>
              <a:t>isSerialValid</a:t>
            </a:r>
            <a:r>
              <a:rPr lang="en-US" altLang="zh-TW" sz="2500" dirty="0"/>
              <a:t>(bytes32 </a:t>
            </a:r>
            <a:r>
              <a:rPr lang="en-US" altLang="zh-TW" sz="2500" dirty="0" err="1"/>
              <a:t>serialHash</a:t>
            </a:r>
            <a:r>
              <a:rPr lang="en-US" altLang="zh-TW" sz="2500" dirty="0"/>
              <a:t>) external view returns (bool) {</a:t>
            </a:r>
          </a:p>
          <a:p>
            <a:r>
              <a:rPr lang="en-US" altLang="zh-TW" sz="2500" dirty="0"/>
              <a:t>        return </a:t>
            </a:r>
            <a:r>
              <a:rPr lang="en-US" altLang="zh-TW" sz="2500" dirty="0" err="1"/>
              <a:t>registeredSerials</a:t>
            </a:r>
            <a:r>
              <a:rPr lang="en-US" altLang="zh-TW" sz="2500" dirty="0"/>
              <a:t>[</a:t>
            </a:r>
            <a:r>
              <a:rPr lang="en-US" altLang="zh-TW" sz="2500" dirty="0" err="1"/>
              <a:t>serialHash</a:t>
            </a:r>
            <a:r>
              <a:rPr lang="en-US" altLang="zh-TW" sz="2500" dirty="0"/>
              <a:t>];</a:t>
            </a:r>
          </a:p>
          <a:p>
            <a:r>
              <a:rPr lang="en-US" altLang="zh-TW" sz="2500" dirty="0"/>
              <a:t>    }</a:t>
            </a:r>
            <a:endParaRPr lang="zh-TW" altLang="en-US" sz="25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2286259" cy="1529087"/>
            <a:chOff x="0" y="0"/>
            <a:chExt cx="16381679" cy="20387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81679" cy="2038782"/>
            </a:xfrm>
            <a:custGeom>
              <a:avLst/>
              <a:gdLst/>
              <a:ahLst/>
              <a:cxnLst/>
              <a:rect l="l" t="t" r="r" b="b"/>
              <a:pathLst>
                <a:path w="16381679" h="2038782">
                  <a:moveTo>
                    <a:pt x="0" y="0"/>
                  </a:moveTo>
                  <a:lnTo>
                    <a:pt x="16381679" y="0"/>
                  </a:lnTo>
                  <a:lnTo>
                    <a:pt x="16381679" y="2038782"/>
                  </a:lnTo>
                  <a:lnTo>
                    <a:pt x="0" y="20387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7150"/>
              <a:ext cx="16381679" cy="19816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628"/>
                </a:lnSpc>
              </a:pPr>
              <a:r>
                <a:rPr lang="en-US" sz="6025" dirty="0" err="1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完整合約</a:t>
              </a:r>
              <a:endParaRPr lang="en-US" sz="6025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31E78E62-D66D-B8F1-CD90-8AFBB866A1B1}"/>
              </a:ext>
            </a:extLst>
          </p:cNvPr>
          <p:cNvSpPr txBox="1"/>
          <p:nvPr/>
        </p:nvSpPr>
        <p:spPr>
          <a:xfrm>
            <a:off x="6781800" y="1104900"/>
            <a:ext cx="9903758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500" dirty="0"/>
              <a:t> // bytes32 </a:t>
            </a:r>
            <a:r>
              <a:rPr lang="zh-TW" altLang="en-US" sz="2500" dirty="0"/>
              <a:t>轉 </a:t>
            </a:r>
            <a:r>
              <a:rPr lang="en-US" altLang="zh-TW" sz="2500" dirty="0"/>
              <a:t>string</a:t>
            </a:r>
            <a:r>
              <a:rPr lang="zh-TW" altLang="en-US" sz="2500" dirty="0"/>
              <a:t>（簡單示範用）</a:t>
            </a:r>
          </a:p>
          <a:p>
            <a:r>
              <a:rPr lang="zh-TW" altLang="en-US" sz="2500" dirty="0"/>
              <a:t>    </a:t>
            </a:r>
            <a:r>
              <a:rPr lang="en-US" altLang="zh-TW" sz="2500" dirty="0"/>
              <a:t>function bytes32ToString(bytes32 _bytes32) internal pure returns (string memory) {</a:t>
            </a:r>
          </a:p>
          <a:p>
            <a:r>
              <a:rPr lang="en-US" altLang="zh-TW" sz="2500" dirty="0"/>
              <a:t>        uint8 </a:t>
            </a:r>
            <a:r>
              <a:rPr lang="en-US" altLang="zh-TW" sz="2500" dirty="0" err="1"/>
              <a:t>i</a:t>
            </a:r>
            <a:r>
              <a:rPr lang="en-US" altLang="zh-TW" sz="2500" dirty="0"/>
              <a:t> = 0;</a:t>
            </a:r>
          </a:p>
          <a:p>
            <a:r>
              <a:rPr lang="en-US" altLang="zh-TW" sz="2500" dirty="0"/>
              <a:t>        while(</a:t>
            </a:r>
            <a:r>
              <a:rPr lang="en-US" altLang="zh-TW" sz="2500" dirty="0" err="1"/>
              <a:t>i</a:t>
            </a:r>
            <a:r>
              <a:rPr lang="en-US" altLang="zh-TW" sz="2500" dirty="0"/>
              <a:t> &lt; 32 &amp;&amp; _bytes32[</a:t>
            </a:r>
            <a:r>
              <a:rPr lang="en-US" altLang="zh-TW" sz="2500" dirty="0" err="1"/>
              <a:t>i</a:t>
            </a:r>
            <a:r>
              <a:rPr lang="en-US" altLang="zh-TW" sz="2500" dirty="0"/>
              <a:t>] != 0) {</a:t>
            </a:r>
          </a:p>
          <a:p>
            <a:r>
              <a:rPr lang="en-US" altLang="zh-TW" sz="2500" dirty="0"/>
              <a:t>            </a:t>
            </a:r>
            <a:r>
              <a:rPr lang="en-US" altLang="zh-TW" sz="2500" dirty="0" err="1"/>
              <a:t>i</a:t>
            </a:r>
            <a:r>
              <a:rPr lang="en-US" altLang="zh-TW" sz="2500" dirty="0"/>
              <a:t>++;</a:t>
            </a:r>
          </a:p>
          <a:p>
            <a:r>
              <a:rPr lang="en-US" altLang="zh-TW" sz="2500" dirty="0"/>
              <a:t>        }</a:t>
            </a:r>
          </a:p>
          <a:p>
            <a:r>
              <a:rPr lang="en-US" altLang="zh-TW" sz="2500" dirty="0"/>
              <a:t>        bytes memory </a:t>
            </a:r>
            <a:r>
              <a:rPr lang="en-US" altLang="zh-TW" sz="2500" dirty="0" err="1"/>
              <a:t>bytesArray</a:t>
            </a:r>
            <a:r>
              <a:rPr lang="en-US" altLang="zh-TW" sz="2500" dirty="0"/>
              <a:t> = new bytes(</a:t>
            </a:r>
            <a:r>
              <a:rPr lang="en-US" altLang="zh-TW" sz="2500" dirty="0" err="1"/>
              <a:t>i</a:t>
            </a:r>
            <a:r>
              <a:rPr lang="en-US" altLang="zh-TW" sz="2500" dirty="0"/>
              <a:t>);</a:t>
            </a:r>
          </a:p>
          <a:p>
            <a:r>
              <a:rPr lang="en-US" altLang="zh-TW" sz="2500" dirty="0"/>
              <a:t>        for (</a:t>
            </a:r>
            <a:r>
              <a:rPr lang="en-US" altLang="zh-TW" sz="2500" dirty="0" err="1"/>
              <a:t>i</a:t>
            </a:r>
            <a:r>
              <a:rPr lang="en-US" altLang="zh-TW" sz="2500" dirty="0"/>
              <a:t> = 0; </a:t>
            </a:r>
            <a:r>
              <a:rPr lang="en-US" altLang="zh-TW" sz="2500" dirty="0" err="1"/>
              <a:t>i</a:t>
            </a:r>
            <a:r>
              <a:rPr lang="en-US" altLang="zh-TW" sz="2500" dirty="0"/>
              <a:t> &lt; 32 &amp;&amp; _bytes32[</a:t>
            </a:r>
            <a:r>
              <a:rPr lang="en-US" altLang="zh-TW" sz="2500" dirty="0" err="1"/>
              <a:t>i</a:t>
            </a:r>
            <a:r>
              <a:rPr lang="en-US" altLang="zh-TW" sz="2500" dirty="0"/>
              <a:t>] != 0; </a:t>
            </a:r>
            <a:r>
              <a:rPr lang="en-US" altLang="zh-TW" sz="2500" dirty="0" err="1"/>
              <a:t>i</a:t>
            </a:r>
            <a:r>
              <a:rPr lang="en-US" altLang="zh-TW" sz="2500" dirty="0"/>
              <a:t>++) {</a:t>
            </a:r>
          </a:p>
          <a:p>
            <a:r>
              <a:rPr lang="en-US" altLang="zh-TW" sz="2500" dirty="0"/>
              <a:t>            </a:t>
            </a:r>
            <a:r>
              <a:rPr lang="en-US" altLang="zh-TW" sz="2500" dirty="0" err="1"/>
              <a:t>bytesArray</a:t>
            </a:r>
            <a:r>
              <a:rPr lang="en-US" altLang="zh-TW" sz="2500" dirty="0"/>
              <a:t>[</a:t>
            </a:r>
            <a:r>
              <a:rPr lang="en-US" altLang="zh-TW" sz="2500" dirty="0" err="1"/>
              <a:t>i</a:t>
            </a:r>
            <a:r>
              <a:rPr lang="en-US" altLang="zh-TW" sz="2500" dirty="0"/>
              <a:t>] = _bytes32[</a:t>
            </a:r>
            <a:r>
              <a:rPr lang="en-US" altLang="zh-TW" sz="2500" dirty="0" err="1"/>
              <a:t>i</a:t>
            </a:r>
            <a:r>
              <a:rPr lang="en-US" altLang="zh-TW" sz="2500" dirty="0"/>
              <a:t>];</a:t>
            </a:r>
          </a:p>
          <a:p>
            <a:r>
              <a:rPr lang="en-US" altLang="zh-TW" sz="2500" dirty="0"/>
              <a:t>        }</a:t>
            </a:r>
          </a:p>
          <a:p>
            <a:r>
              <a:rPr lang="en-US" altLang="zh-TW" sz="2500" dirty="0"/>
              <a:t>        return string(</a:t>
            </a:r>
            <a:r>
              <a:rPr lang="en-US" altLang="zh-TW" sz="2500" dirty="0" err="1"/>
              <a:t>bytesArray</a:t>
            </a:r>
            <a:r>
              <a:rPr lang="en-US" altLang="zh-TW" sz="2500" dirty="0"/>
              <a:t>);</a:t>
            </a:r>
          </a:p>
          <a:p>
            <a:r>
              <a:rPr lang="en-US" altLang="zh-TW" sz="2500" dirty="0"/>
              <a:t>    }</a:t>
            </a:r>
          </a:p>
          <a:p>
            <a:r>
              <a:rPr lang="en-US" altLang="zh-TW" sz="2500" dirty="0"/>
              <a:t>}</a:t>
            </a:r>
            <a:endParaRPr lang="zh-TW" altLang="en-US" sz="25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62790" y="4116707"/>
            <a:ext cx="12286259" cy="1665894"/>
            <a:chOff x="0" y="0"/>
            <a:chExt cx="16381679" cy="22211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81679" cy="2221193"/>
            </a:xfrm>
            <a:custGeom>
              <a:avLst/>
              <a:gdLst/>
              <a:ahLst/>
              <a:cxnLst/>
              <a:rect l="l" t="t" r="r" b="b"/>
              <a:pathLst>
                <a:path w="16381679" h="2221193">
                  <a:moveTo>
                    <a:pt x="0" y="0"/>
                  </a:moveTo>
                  <a:lnTo>
                    <a:pt x="16381679" y="0"/>
                  </a:lnTo>
                  <a:lnTo>
                    <a:pt x="16381679" y="2221193"/>
                  </a:lnTo>
                  <a:lnTo>
                    <a:pt x="0" y="2221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16381679" cy="21354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378"/>
                </a:lnSpc>
              </a:pPr>
              <a:r>
                <a:rPr lang="en-US" sz="8525" dirty="0" err="1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情境架構圖</a:t>
              </a:r>
              <a:endParaRPr lang="en-US" sz="8525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2478550" y="1028700"/>
            <a:ext cx="14387265" cy="9090648"/>
          </a:xfrm>
          <a:custGeom>
            <a:avLst/>
            <a:gdLst/>
            <a:ahLst/>
            <a:cxnLst/>
            <a:rect l="l" t="t" r="r" b="b"/>
            <a:pathLst>
              <a:path w="14387265" h="9090648">
                <a:moveTo>
                  <a:pt x="0" y="0"/>
                </a:moveTo>
                <a:lnTo>
                  <a:pt x="14387265" y="0"/>
                </a:lnTo>
                <a:lnTo>
                  <a:pt x="14387265" y="9090648"/>
                </a:lnTo>
                <a:lnTo>
                  <a:pt x="0" y="9090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08932" y="255588"/>
            <a:ext cx="7208341" cy="73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dirty="0" err="1">
                <a:solidFill>
                  <a:srgbClr val="201B1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情境架構圖</a:t>
            </a:r>
            <a:endParaRPr lang="en-US" sz="4875" dirty="0">
              <a:solidFill>
                <a:srgbClr val="201B18"/>
              </a:solidFill>
              <a:latin typeface="標楷體" panose="03000509000000000000" pitchFamily="65" charset="-120"/>
              <a:ea typeface="標楷體" panose="03000509000000000000" pitchFamily="65" charset="-120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62790" y="4116707"/>
            <a:ext cx="12286259" cy="1665946"/>
            <a:chOff x="0" y="0"/>
            <a:chExt cx="16381679" cy="22212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81679" cy="2221261"/>
            </a:xfrm>
            <a:custGeom>
              <a:avLst/>
              <a:gdLst/>
              <a:ahLst/>
              <a:cxnLst/>
              <a:rect l="l" t="t" r="r" b="b"/>
              <a:pathLst>
                <a:path w="16381679" h="2221261">
                  <a:moveTo>
                    <a:pt x="0" y="0"/>
                  </a:moveTo>
                  <a:lnTo>
                    <a:pt x="16381679" y="0"/>
                  </a:lnTo>
                  <a:lnTo>
                    <a:pt x="16381679" y="2221261"/>
                  </a:lnTo>
                  <a:lnTo>
                    <a:pt x="0" y="22212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16381679" cy="213553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378"/>
                </a:lnSpc>
              </a:pPr>
              <a:r>
                <a:rPr lang="en-US" sz="8525" dirty="0" err="1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合約執行測試</a:t>
              </a:r>
              <a:endParaRPr lang="en-US" sz="8525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0480" y="625871"/>
            <a:ext cx="16927040" cy="9035258"/>
          </a:xfrm>
          <a:custGeom>
            <a:avLst/>
            <a:gdLst/>
            <a:ahLst/>
            <a:cxnLst/>
            <a:rect l="l" t="t" r="r" b="b"/>
            <a:pathLst>
              <a:path w="16927040" h="9035258">
                <a:moveTo>
                  <a:pt x="0" y="0"/>
                </a:moveTo>
                <a:lnTo>
                  <a:pt x="16927040" y="0"/>
                </a:lnTo>
                <a:lnTo>
                  <a:pt x="16927040" y="9035258"/>
                </a:lnTo>
                <a:lnTo>
                  <a:pt x="0" y="9035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00871" y="4061330"/>
            <a:ext cx="12286259" cy="2283688"/>
            <a:chOff x="0" y="0"/>
            <a:chExt cx="16381679" cy="30449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81679" cy="3044918"/>
            </a:xfrm>
            <a:custGeom>
              <a:avLst/>
              <a:gdLst/>
              <a:ahLst/>
              <a:cxnLst/>
              <a:rect l="l" t="t" r="r" b="b"/>
              <a:pathLst>
                <a:path w="16381679" h="3044918">
                  <a:moveTo>
                    <a:pt x="0" y="0"/>
                  </a:moveTo>
                  <a:lnTo>
                    <a:pt x="16381679" y="0"/>
                  </a:lnTo>
                  <a:lnTo>
                    <a:pt x="16381679" y="3044918"/>
                  </a:lnTo>
                  <a:lnTo>
                    <a:pt x="0" y="30449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6381679" cy="29782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708"/>
                </a:lnSpc>
              </a:pPr>
              <a:r>
                <a:rPr lang="en-US" sz="8825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圓體"/>
                  <a:sym typeface="圓體"/>
                </a:rPr>
                <a:t>Remix </a:t>
              </a:r>
              <a:r>
                <a:rPr lang="en-US" sz="8825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圓體"/>
                  <a:sym typeface="圓體"/>
                </a:rPr>
                <a:t>IDE網址</a:t>
              </a:r>
              <a:endParaRPr lang="en-US" sz="8825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圓體"/>
                <a:sym typeface="圓體"/>
              </a:endParaRPr>
            </a:p>
            <a:p>
              <a:pPr algn="ctr">
                <a:lnSpc>
                  <a:spcPts val="6187"/>
                </a:lnSpc>
              </a:pPr>
              <a:r>
                <a:rPr lang="en-US" sz="5625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圓體"/>
                  <a:sym typeface="圓體"/>
                </a:rPr>
                <a:t>https://remix.ethereum.org/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476067" y="6688198"/>
            <a:ext cx="5335865" cy="1314875"/>
            <a:chOff x="0" y="0"/>
            <a:chExt cx="4029711" cy="17531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29711" cy="1753166"/>
            </a:xfrm>
            <a:custGeom>
              <a:avLst/>
              <a:gdLst/>
              <a:ahLst/>
              <a:cxnLst/>
              <a:rect l="l" t="t" r="r" b="b"/>
              <a:pathLst>
                <a:path w="4029711" h="1753166">
                  <a:moveTo>
                    <a:pt x="0" y="0"/>
                  </a:moveTo>
                  <a:lnTo>
                    <a:pt x="4029711" y="0"/>
                  </a:lnTo>
                  <a:lnTo>
                    <a:pt x="4029711" y="1753166"/>
                  </a:lnTo>
                  <a:lnTo>
                    <a:pt x="0" y="17531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4029711" cy="181984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759"/>
                </a:lnSpc>
              </a:pPr>
              <a:r>
                <a:rPr lang="en-US" sz="3399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免安裝直接使用</a:t>
              </a:r>
              <a:endParaRPr lang="en-US" sz="33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62790" y="4116707"/>
            <a:ext cx="12286259" cy="1665894"/>
            <a:chOff x="0" y="0"/>
            <a:chExt cx="16381679" cy="22211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81679" cy="2221193"/>
            </a:xfrm>
            <a:custGeom>
              <a:avLst/>
              <a:gdLst/>
              <a:ahLst/>
              <a:cxnLst/>
              <a:rect l="l" t="t" r="r" b="b"/>
              <a:pathLst>
                <a:path w="16381679" h="2221193">
                  <a:moveTo>
                    <a:pt x="0" y="0"/>
                  </a:moveTo>
                  <a:lnTo>
                    <a:pt x="16381679" y="0"/>
                  </a:lnTo>
                  <a:lnTo>
                    <a:pt x="16381679" y="2221193"/>
                  </a:lnTo>
                  <a:lnTo>
                    <a:pt x="0" y="2221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16381679" cy="21354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378"/>
                </a:lnSpc>
              </a:pPr>
              <a:r>
                <a:rPr lang="en-US" sz="8525" dirty="0" err="1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研究動機與背景</a:t>
              </a:r>
              <a:endParaRPr lang="en-US" sz="8525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0480" y="625871"/>
            <a:ext cx="16927040" cy="9035258"/>
          </a:xfrm>
          <a:custGeom>
            <a:avLst/>
            <a:gdLst/>
            <a:ahLst/>
            <a:cxnLst/>
            <a:rect l="l" t="t" r="r" b="b"/>
            <a:pathLst>
              <a:path w="16927040" h="9035258">
                <a:moveTo>
                  <a:pt x="0" y="0"/>
                </a:moveTo>
                <a:lnTo>
                  <a:pt x="16927040" y="0"/>
                </a:lnTo>
                <a:lnTo>
                  <a:pt x="16927040" y="9035258"/>
                </a:lnTo>
                <a:lnTo>
                  <a:pt x="0" y="9035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60357" y="2440087"/>
            <a:ext cx="6425764" cy="6337409"/>
            <a:chOff x="0" y="0"/>
            <a:chExt cx="8567685" cy="84498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67674" cy="8449818"/>
            </a:xfrm>
            <a:custGeom>
              <a:avLst/>
              <a:gdLst/>
              <a:ahLst/>
              <a:cxnLst/>
              <a:rect l="l" t="t" r="r" b="b"/>
              <a:pathLst>
                <a:path w="8567674" h="8449818">
                  <a:moveTo>
                    <a:pt x="0" y="0"/>
                  </a:moveTo>
                  <a:lnTo>
                    <a:pt x="8567674" y="0"/>
                  </a:lnTo>
                  <a:lnTo>
                    <a:pt x="8567674" y="8449818"/>
                  </a:lnTo>
                  <a:lnTo>
                    <a:pt x="0" y="8449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2" b="-13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9501" y="1173144"/>
            <a:ext cx="16148999" cy="951892"/>
            <a:chOff x="0" y="0"/>
            <a:chExt cx="21531998" cy="12691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531999" cy="1269190"/>
            </a:xfrm>
            <a:custGeom>
              <a:avLst/>
              <a:gdLst/>
              <a:ahLst/>
              <a:cxnLst/>
              <a:rect l="l" t="t" r="r" b="b"/>
              <a:pathLst>
                <a:path w="21531999" h="1269190">
                  <a:moveTo>
                    <a:pt x="0" y="0"/>
                  </a:moveTo>
                  <a:lnTo>
                    <a:pt x="21531999" y="0"/>
                  </a:lnTo>
                  <a:lnTo>
                    <a:pt x="21531999" y="1269190"/>
                  </a:lnTo>
                  <a:lnTo>
                    <a:pt x="0" y="1269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21531998" cy="12120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5625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圓體"/>
                  <a:sym typeface="圓體"/>
                </a:rPr>
                <a:t>建立一個新的</a:t>
              </a:r>
              <a:r>
                <a:rPr lang="en-US" sz="5625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圓體"/>
                  <a:sym typeface="圓體"/>
                </a:rPr>
                <a:t> Solidity </a:t>
              </a:r>
              <a:r>
                <a:rPr lang="en-US" sz="5625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圓體"/>
                  <a:sym typeface="圓體"/>
                </a:rPr>
                <a:t>檔案</a:t>
              </a:r>
              <a:endParaRPr lang="en-US" sz="5625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圓體"/>
                <a:sym typeface="圓體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373412"/>
            <a:ext cx="6425764" cy="2959139"/>
            <a:chOff x="0" y="0"/>
            <a:chExt cx="8567685" cy="39455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67686" cy="3945519"/>
            </a:xfrm>
            <a:custGeom>
              <a:avLst/>
              <a:gdLst/>
              <a:ahLst/>
              <a:cxnLst/>
              <a:rect l="l" t="t" r="r" b="b"/>
              <a:pathLst>
                <a:path w="8567686" h="3945519">
                  <a:moveTo>
                    <a:pt x="0" y="0"/>
                  </a:moveTo>
                  <a:lnTo>
                    <a:pt x="8567686" y="0"/>
                  </a:lnTo>
                  <a:lnTo>
                    <a:pt x="8567686" y="3945519"/>
                  </a:lnTo>
                  <a:lnTo>
                    <a:pt x="0" y="39455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567685" cy="40121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9"/>
                </a:lnSpc>
              </a:pPr>
              <a:r>
                <a:rPr lang="en-US" sz="3399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點擊左上角File</a:t>
              </a:r>
              <a:r>
                <a:rPr lang="en-US" sz="3399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explorper</a:t>
              </a:r>
              <a:endParaRPr lang="en-US" sz="33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0480" y="625871"/>
            <a:ext cx="16927040" cy="9035258"/>
          </a:xfrm>
          <a:custGeom>
            <a:avLst/>
            <a:gdLst/>
            <a:ahLst/>
            <a:cxnLst/>
            <a:rect l="l" t="t" r="r" b="b"/>
            <a:pathLst>
              <a:path w="16927040" h="9035258">
                <a:moveTo>
                  <a:pt x="0" y="0"/>
                </a:moveTo>
                <a:lnTo>
                  <a:pt x="16927040" y="0"/>
                </a:lnTo>
                <a:lnTo>
                  <a:pt x="16927040" y="9035258"/>
                </a:lnTo>
                <a:lnTo>
                  <a:pt x="0" y="9035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7618943" y="2696945"/>
            <a:ext cx="9640357" cy="3108093"/>
            <a:chOff x="0" y="0"/>
            <a:chExt cx="12853809" cy="41441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53797" cy="4144137"/>
            </a:xfrm>
            <a:custGeom>
              <a:avLst/>
              <a:gdLst/>
              <a:ahLst/>
              <a:cxnLst/>
              <a:rect l="l" t="t" r="r" b="b"/>
              <a:pathLst>
                <a:path w="12853797" h="4144137">
                  <a:moveTo>
                    <a:pt x="0" y="0"/>
                  </a:moveTo>
                  <a:lnTo>
                    <a:pt x="12853797" y="0"/>
                  </a:lnTo>
                  <a:lnTo>
                    <a:pt x="12853797" y="4144137"/>
                  </a:lnTo>
                  <a:lnTo>
                    <a:pt x="0" y="4144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05837" y="1085850"/>
            <a:ext cx="13163496" cy="826979"/>
            <a:chOff x="0" y="0"/>
            <a:chExt cx="17551328" cy="11026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81679" cy="1060472"/>
            </a:xfrm>
            <a:custGeom>
              <a:avLst/>
              <a:gdLst/>
              <a:ahLst/>
              <a:cxnLst/>
              <a:rect l="l" t="t" r="r" b="b"/>
              <a:pathLst>
                <a:path w="16381679" h="1060472">
                  <a:moveTo>
                    <a:pt x="0" y="0"/>
                  </a:moveTo>
                  <a:lnTo>
                    <a:pt x="16381679" y="0"/>
                  </a:lnTo>
                  <a:lnTo>
                    <a:pt x="16381679" y="1060472"/>
                  </a:lnTo>
                  <a:lnTo>
                    <a:pt x="0" y="1060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69649" y="99315"/>
              <a:ext cx="16381679" cy="10033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187"/>
                </a:lnSpc>
              </a:pPr>
              <a:r>
                <a:rPr lang="en-US" sz="5625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圓體"/>
                  <a:sym typeface="圓體"/>
                </a:rPr>
                <a:t>建立一個新的</a:t>
              </a:r>
              <a:r>
                <a:rPr lang="en-US" sz="5625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圓體"/>
                  <a:sym typeface="圓體"/>
                </a:rPr>
                <a:t> Solidity </a:t>
              </a:r>
              <a:r>
                <a:rPr lang="en-US" sz="5625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圓體"/>
                  <a:sym typeface="圓體"/>
                </a:rPr>
                <a:t>檔案</a:t>
              </a:r>
              <a:endParaRPr lang="en-US" sz="5625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圓體"/>
                <a:sym typeface="圓體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373412"/>
            <a:ext cx="6425764" cy="2064380"/>
            <a:chOff x="0" y="0"/>
            <a:chExt cx="8567685" cy="27525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67686" cy="2752507"/>
            </a:xfrm>
            <a:custGeom>
              <a:avLst/>
              <a:gdLst/>
              <a:ahLst/>
              <a:cxnLst/>
              <a:rect l="l" t="t" r="r" b="b"/>
              <a:pathLst>
                <a:path w="8567686" h="2752507">
                  <a:moveTo>
                    <a:pt x="0" y="0"/>
                  </a:moveTo>
                  <a:lnTo>
                    <a:pt x="8567686" y="0"/>
                  </a:lnTo>
                  <a:lnTo>
                    <a:pt x="8567686" y="2752507"/>
                  </a:lnTo>
                  <a:lnTo>
                    <a:pt x="0" y="275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567685" cy="28191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9"/>
                </a:lnSpc>
              </a:pPr>
              <a:r>
                <a:rPr lang="en-US" sz="3399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雙重點擊contracts</a:t>
              </a:r>
              <a:endParaRPr lang="en-US" sz="33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0480" y="625871"/>
            <a:ext cx="16927040" cy="9035258"/>
          </a:xfrm>
          <a:custGeom>
            <a:avLst/>
            <a:gdLst/>
            <a:ahLst/>
            <a:cxnLst/>
            <a:rect l="l" t="t" r="r" b="b"/>
            <a:pathLst>
              <a:path w="16927040" h="9035258">
                <a:moveTo>
                  <a:pt x="0" y="0"/>
                </a:moveTo>
                <a:lnTo>
                  <a:pt x="16927040" y="0"/>
                </a:lnTo>
                <a:lnTo>
                  <a:pt x="16927040" y="9035258"/>
                </a:lnTo>
                <a:lnTo>
                  <a:pt x="0" y="9035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702943" y="2440087"/>
            <a:ext cx="7556357" cy="5217484"/>
            <a:chOff x="0" y="0"/>
            <a:chExt cx="10075143" cy="69566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075164" cy="6956679"/>
            </a:xfrm>
            <a:custGeom>
              <a:avLst/>
              <a:gdLst/>
              <a:ahLst/>
              <a:cxnLst/>
              <a:rect l="l" t="t" r="r" b="b"/>
              <a:pathLst>
                <a:path w="10075164" h="6956679">
                  <a:moveTo>
                    <a:pt x="0" y="0"/>
                  </a:moveTo>
                  <a:lnTo>
                    <a:pt x="10075164" y="0"/>
                  </a:lnTo>
                  <a:lnTo>
                    <a:pt x="10075164" y="6956679"/>
                  </a:lnTo>
                  <a:lnTo>
                    <a:pt x="0" y="6956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81000" y="876300"/>
            <a:ext cx="12286259" cy="795354"/>
            <a:chOff x="0" y="0"/>
            <a:chExt cx="16381679" cy="1060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81679" cy="1060472"/>
            </a:xfrm>
            <a:custGeom>
              <a:avLst/>
              <a:gdLst/>
              <a:ahLst/>
              <a:cxnLst/>
              <a:rect l="l" t="t" r="r" b="b"/>
              <a:pathLst>
                <a:path w="16381679" h="1060472">
                  <a:moveTo>
                    <a:pt x="0" y="0"/>
                  </a:moveTo>
                  <a:lnTo>
                    <a:pt x="16381679" y="0"/>
                  </a:lnTo>
                  <a:lnTo>
                    <a:pt x="16381679" y="1060472"/>
                  </a:lnTo>
                  <a:lnTo>
                    <a:pt x="0" y="1060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16381679" cy="10033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187"/>
                </a:lnSpc>
              </a:pPr>
              <a:r>
                <a:rPr lang="en-US" sz="5625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圓體"/>
                  <a:sym typeface="圓體"/>
                </a:rPr>
                <a:t>建立一個新的</a:t>
              </a:r>
              <a:r>
                <a:rPr lang="en-US" sz="5625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圓體"/>
                  <a:sym typeface="圓體"/>
                </a:rPr>
                <a:t> Solidity </a:t>
              </a:r>
              <a:r>
                <a:rPr lang="en-US" sz="5625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圓體"/>
                  <a:sym typeface="圓體"/>
                </a:rPr>
                <a:t>檔案</a:t>
              </a:r>
              <a:endParaRPr lang="en-US" sz="5625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圓體"/>
                <a:sym typeface="圓體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373412"/>
            <a:ext cx="6425764" cy="2675417"/>
            <a:chOff x="0" y="0"/>
            <a:chExt cx="8567685" cy="35672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67686" cy="3567223"/>
            </a:xfrm>
            <a:custGeom>
              <a:avLst/>
              <a:gdLst/>
              <a:ahLst/>
              <a:cxnLst/>
              <a:rect l="l" t="t" r="r" b="b"/>
              <a:pathLst>
                <a:path w="8567686" h="3567223">
                  <a:moveTo>
                    <a:pt x="0" y="0"/>
                  </a:moveTo>
                  <a:lnTo>
                    <a:pt x="8567686" y="0"/>
                  </a:lnTo>
                  <a:lnTo>
                    <a:pt x="8567686" y="3567223"/>
                  </a:lnTo>
                  <a:lnTo>
                    <a:pt x="0" y="35672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567685" cy="36338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9"/>
                </a:lnSpc>
              </a:pPr>
              <a:r>
                <a:rPr lang="en-US" sz="3399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右鍵New</a:t>
              </a:r>
              <a:r>
                <a:rPr lang="en-US" sz="3399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 File</a:t>
              </a:r>
            </a:p>
            <a:p>
              <a:pPr algn="l">
                <a:lnSpc>
                  <a:spcPts val="4759"/>
                </a:lnSpc>
              </a:pPr>
              <a:r>
                <a:rPr lang="en-US" sz="3399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檔案名稱GPUVerifier.sol</a:t>
              </a:r>
              <a:endParaRPr lang="en-US" sz="33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0480" y="625871"/>
            <a:ext cx="16927040" cy="9035258"/>
          </a:xfrm>
          <a:custGeom>
            <a:avLst/>
            <a:gdLst/>
            <a:ahLst/>
            <a:cxnLst/>
            <a:rect l="l" t="t" r="r" b="b"/>
            <a:pathLst>
              <a:path w="16927040" h="9035258">
                <a:moveTo>
                  <a:pt x="0" y="0"/>
                </a:moveTo>
                <a:lnTo>
                  <a:pt x="16927040" y="0"/>
                </a:lnTo>
                <a:lnTo>
                  <a:pt x="16927040" y="9035258"/>
                </a:lnTo>
                <a:lnTo>
                  <a:pt x="0" y="9035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106385" y="2315043"/>
            <a:ext cx="12075230" cy="6943257"/>
            <a:chOff x="0" y="0"/>
            <a:chExt cx="13117484" cy="75425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117449" cy="7542530"/>
            </a:xfrm>
            <a:custGeom>
              <a:avLst/>
              <a:gdLst/>
              <a:ahLst/>
              <a:cxnLst/>
              <a:rect l="l" t="t" r="r" b="b"/>
              <a:pathLst>
                <a:path w="13117449" h="7542530">
                  <a:moveTo>
                    <a:pt x="0" y="0"/>
                  </a:moveTo>
                  <a:lnTo>
                    <a:pt x="13117449" y="0"/>
                  </a:lnTo>
                  <a:lnTo>
                    <a:pt x="13117449" y="7542530"/>
                  </a:lnTo>
                  <a:lnTo>
                    <a:pt x="0" y="7542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7173" b="-7173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85850"/>
            <a:ext cx="12286259" cy="951892"/>
            <a:chOff x="0" y="0"/>
            <a:chExt cx="16381679" cy="12691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81679" cy="1269190"/>
            </a:xfrm>
            <a:custGeom>
              <a:avLst/>
              <a:gdLst/>
              <a:ahLst/>
              <a:cxnLst/>
              <a:rect l="l" t="t" r="r" b="b"/>
              <a:pathLst>
                <a:path w="16381679" h="1269190">
                  <a:moveTo>
                    <a:pt x="0" y="0"/>
                  </a:moveTo>
                  <a:lnTo>
                    <a:pt x="16381679" y="0"/>
                  </a:lnTo>
                  <a:lnTo>
                    <a:pt x="16381679" y="1269190"/>
                  </a:lnTo>
                  <a:lnTo>
                    <a:pt x="0" y="1269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16381679" cy="12120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5625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圓體"/>
                  <a:sym typeface="圓體"/>
                </a:rPr>
                <a:t>輸入合約程式-GPUVerifier</a:t>
              </a:r>
              <a:endParaRPr lang="en-US" sz="5625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圓體"/>
                <a:sym typeface="圓體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0480" y="625871"/>
            <a:ext cx="16927040" cy="9035258"/>
          </a:xfrm>
          <a:custGeom>
            <a:avLst/>
            <a:gdLst/>
            <a:ahLst/>
            <a:cxnLst/>
            <a:rect l="l" t="t" r="r" b="b"/>
            <a:pathLst>
              <a:path w="16927040" h="9035258">
                <a:moveTo>
                  <a:pt x="0" y="0"/>
                </a:moveTo>
                <a:lnTo>
                  <a:pt x="16927040" y="0"/>
                </a:lnTo>
                <a:lnTo>
                  <a:pt x="16927040" y="9035258"/>
                </a:lnTo>
                <a:lnTo>
                  <a:pt x="0" y="9035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1924146" y="2532800"/>
            <a:ext cx="4565954" cy="4492310"/>
            <a:chOff x="0" y="0"/>
            <a:chExt cx="6087939" cy="59897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87999" cy="5989701"/>
            </a:xfrm>
            <a:custGeom>
              <a:avLst/>
              <a:gdLst/>
              <a:ahLst/>
              <a:cxnLst/>
              <a:rect l="l" t="t" r="r" b="b"/>
              <a:pathLst>
                <a:path w="6087999" h="5989701">
                  <a:moveTo>
                    <a:pt x="0" y="0"/>
                  </a:moveTo>
                  <a:lnTo>
                    <a:pt x="6087999" y="0"/>
                  </a:lnTo>
                  <a:lnTo>
                    <a:pt x="6087999" y="5989701"/>
                  </a:lnTo>
                  <a:lnTo>
                    <a:pt x="0" y="5989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85850"/>
            <a:ext cx="12286259" cy="795354"/>
            <a:chOff x="0" y="0"/>
            <a:chExt cx="16381679" cy="1060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81679" cy="1060472"/>
            </a:xfrm>
            <a:custGeom>
              <a:avLst/>
              <a:gdLst/>
              <a:ahLst/>
              <a:cxnLst/>
              <a:rect l="l" t="t" r="r" b="b"/>
              <a:pathLst>
                <a:path w="16381679" h="1060472">
                  <a:moveTo>
                    <a:pt x="0" y="0"/>
                  </a:moveTo>
                  <a:lnTo>
                    <a:pt x="16381679" y="0"/>
                  </a:lnTo>
                  <a:lnTo>
                    <a:pt x="16381679" y="1060472"/>
                  </a:lnTo>
                  <a:lnTo>
                    <a:pt x="0" y="1060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16381679" cy="10033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5625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圓體"/>
                  <a:sym typeface="圓體"/>
                </a:rPr>
                <a:t>編譯智能合約</a:t>
              </a:r>
              <a:endParaRPr lang="en-US" sz="5625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圓體"/>
                <a:sym typeface="圓體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373412"/>
            <a:ext cx="6425764" cy="2260791"/>
            <a:chOff x="0" y="0"/>
            <a:chExt cx="8567685" cy="30143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67686" cy="3014388"/>
            </a:xfrm>
            <a:custGeom>
              <a:avLst/>
              <a:gdLst/>
              <a:ahLst/>
              <a:cxnLst/>
              <a:rect l="l" t="t" r="r" b="b"/>
              <a:pathLst>
                <a:path w="8567686" h="3014388">
                  <a:moveTo>
                    <a:pt x="0" y="0"/>
                  </a:moveTo>
                  <a:lnTo>
                    <a:pt x="8567686" y="0"/>
                  </a:lnTo>
                  <a:lnTo>
                    <a:pt x="8567686" y="3014388"/>
                  </a:lnTo>
                  <a:lnTo>
                    <a:pt x="0" y="30143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567685" cy="30810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9"/>
                </a:lnSpc>
              </a:pPr>
              <a:r>
                <a:rPr lang="en-US" sz="3399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點擊Solidity</a:t>
              </a:r>
              <a:r>
                <a:rPr lang="en-US" sz="3399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 compiler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0480" y="625871"/>
            <a:ext cx="16927040" cy="9035258"/>
          </a:xfrm>
          <a:custGeom>
            <a:avLst/>
            <a:gdLst/>
            <a:ahLst/>
            <a:cxnLst/>
            <a:rect l="l" t="t" r="r" b="b"/>
            <a:pathLst>
              <a:path w="16927040" h="9035258">
                <a:moveTo>
                  <a:pt x="0" y="0"/>
                </a:moveTo>
                <a:lnTo>
                  <a:pt x="16927040" y="0"/>
                </a:lnTo>
                <a:lnTo>
                  <a:pt x="16927040" y="9035258"/>
                </a:lnTo>
                <a:lnTo>
                  <a:pt x="0" y="9035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1630365" y="1215679"/>
            <a:ext cx="4383073" cy="8269948"/>
            <a:chOff x="0" y="0"/>
            <a:chExt cx="5844097" cy="110265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44159" cy="11026648"/>
            </a:xfrm>
            <a:custGeom>
              <a:avLst/>
              <a:gdLst/>
              <a:ahLst/>
              <a:cxnLst/>
              <a:rect l="l" t="t" r="r" b="b"/>
              <a:pathLst>
                <a:path w="5844159" h="11026648">
                  <a:moveTo>
                    <a:pt x="0" y="0"/>
                  </a:moveTo>
                  <a:lnTo>
                    <a:pt x="5844159" y="0"/>
                  </a:lnTo>
                  <a:lnTo>
                    <a:pt x="5844159" y="11026648"/>
                  </a:lnTo>
                  <a:lnTo>
                    <a:pt x="0" y="11026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4" r="1" b="-14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85850"/>
            <a:ext cx="12286259" cy="795354"/>
            <a:chOff x="0" y="0"/>
            <a:chExt cx="16381679" cy="1060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81679" cy="1060472"/>
            </a:xfrm>
            <a:custGeom>
              <a:avLst/>
              <a:gdLst/>
              <a:ahLst/>
              <a:cxnLst/>
              <a:rect l="l" t="t" r="r" b="b"/>
              <a:pathLst>
                <a:path w="16381679" h="1060472">
                  <a:moveTo>
                    <a:pt x="0" y="0"/>
                  </a:moveTo>
                  <a:lnTo>
                    <a:pt x="16381679" y="0"/>
                  </a:lnTo>
                  <a:lnTo>
                    <a:pt x="16381679" y="1060472"/>
                  </a:lnTo>
                  <a:lnTo>
                    <a:pt x="0" y="1060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16381679" cy="10033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5625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圓體"/>
                  <a:sym typeface="圓體"/>
                </a:rPr>
                <a:t>編譯智能合約</a:t>
              </a:r>
              <a:endParaRPr lang="en-US" sz="5625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圓體"/>
                <a:sym typeface="圓體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373412"/>
            <a:ext cx="6425764" cy="2129851"/>
            <a:chOff x="0" y="0"/>
            <a:chExt cx="8567685" cy="28398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67686" cy="2839801"/>
            </a:xfrm>
            <a:custGeom>
              <a:avLst/>
              <a:gdLst/>
              <a:ahLst/>
              <a:cxnLst/>
              <a:rect l="l" t="t" r="r" b="b"/>
              <a:pathLst>
                <a:path w="8567686" h="2839801">
                  <a:moveTo>
                    <a:pt x="0" y="0"/>
                  </a:moveTo>
                  <a:lnTo>
                    <a:pt x="8567686" y="0"/>
                  </a:lnTo>
                  <a:lnTo>
                    <a:pt x="8567686" y="2839801"/>
                  </a:lnTo>
                  <a:lnTo>
                    <a:pt x="0" y="28398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567685" cy="290647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9"/>
                </a:lnSpc>
              </a:pPr>
              <a:r>
                <a:rPr lang="en-US" sz="3399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點擊Compile</a:t>
              </a:r>
              <a:r>
                <a:rPr lang="en-US" sz="3399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SimpleStorage.sol</a:t>
              </a:r>
              <a:endParaRPr lang="en-US" sz="33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0480" y="625871"/>
            <a:ext cx="16927040" cy="9035258"/>
          </a:xfrm>
          <a:custGeom>
            <a:avLst/>
            <a:gdLst/>
            <a:ahLst/>
            <a:cxnLst/>
            <a:rect l="l" t="t" r="r" b="b"/>
            <a:pathLst>
              <a:path w="16927040" h="9035258">
                <a:moveTo>
                  <a:pt x="0" y="0"/>
                </a:moveTo>
                <a:lnTo>
                  <a:pt x="16927040" y="0"/>
                </a:lnTo>
                <a:lnTo>
                  <a:pt x="16927040" y="9035258"/>
                </a:lnTo>
                <a:lnTo>
                  <a:pt x="0" y="9035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1628775" y="2440087"/>
            <a:ext cx="4792151" cy="4477912"/>
            <a:chOff x="0" y="0"/>
            <a:chExt cx="6389535" cy="59705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89497" cy="5970524"/>
            </a:xfrm>
            <a:custGeom>
              <a:avLst/>
              <a:gdLst/>
              <a:ahLst/>
              <a:cxnLst/>
              <a:rect l="l" t="t" r="r" b="b"/>
              <a:pathLst>
                <a:path w="6389497" h="5970524">
                  <a:moveTo>
                    <a:pt x="0" y="0"/>
                  </a:moveTo>
                  <a:lnTo>
                    <a:pt x="6389497" y="0"/>
                  </a:lnTo>
                  <a:lnTo>
                    <a:pt x="6389497" y="5970524"/>
                  </a:lnTo>
                  <a:lnTo>
                    <a:pt x="0" y="5970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85850"/>
            <a:ext cx="12286259" cy="795354"/>
            <a:chOff x="0" y="0"/>
            <a:chExt cx="16381679" cy="1060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81679" cy="1060472"/>
            </a:xfrm>
            <a:custGeom>
              <a:avLst/>
              <a:gdLst/>
              <a:ahLst/>
              <a:cxnLst/>
              <a:rect l="l" t="t" r="r" b="b"/>
              <a:pathLst>
                <a:path w="16381679" h="1060472">
                  <a:moveTo>
                    <a:pt x="0" y="0"/>
                  </a:moveTo>
                  <a:lnTo>
                    <a:pt x="16381679" y="0"/>
                  </a:lnTo>
                  <a:lnTo>
                    <a:pt x="16381679" y="1060472"/>
                  </a:lnTo>
                  <a:lnTo>
                    <a:pt x="0" y="1060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16381679" cy="10033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5625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圓體"/>
                  <a:sym typeface="圓體"/>
                </a:rPr>
                <a:t>部屬智能合約</a:t>
              </a:r>
              <a:endParaRPr lang="en-US" sz="5625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圓體"/>
                <a:sym typeface="圓體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0720" y="2373412"/>
            <a:ext cx="6425764" cy="1451247"/>
            <a:chOff x="0" y="0"/>
            <a:chExt cx="8567685" cy="19349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67686" cy="1934996"/>
            </a:xfrm>
            <a:custGeom>
              <a:avLst/>
              <a:gdLst/>
              <a:ahLst/>
              <a:cxnLst/>
              <a:rect l="l" t="t" r="r" b="b"/>
              <a:pathLst>
                <a:path w="8567686" h="1934996">
                  <a:moveTo>
                    <a:pt x="0" y="0"/>
                  </a:moveTo>
                  <a:lnTo>
                    <a:pt x="8567686" y="0"/>
                  </a:lnTo>
                  <a:lnTo>
                    <a:pt x="8567686" y="1934996"/>
                  </a:lnTo>
                  <a:lnTo>
                    <a:pt x="0" y="19349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567685" cy="200167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9"/>
                </a:lnSpc>
              </a:pPr>
              <a:r>
                <a:rPr lang="en-US" sz="3399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點擊Deplt</a:t>
              </a:r>
              <a:r>
                <a:rPr lang="en-US" sz="3399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 &amp; run transactions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0480" y="625871"/>
            <a:ext cx="16927040" cy="9035258"/>
          </a:xfrm>
          <a:custGeom>
            <a:avLst/>
            <a:gdLst/>
            <a:ahLst/>
            <a:cxnLst/>
            <a:rect l="l" t="t" r="r" b="b"/>
            <a:pathLst>
              <a:path w="16927040" h="9035258">
                <a:moveTo>
                  <a:pt x="0" y="0"/>
                </a:moveTo>
                <a:lnTo>
                  <a:pt x="16927040" y="0"/>
                </a:lnTo>
                <a:lnTo>
                  <a:pt x="16927040" y="9035258"/>
                </a:lnTo>
                <a:lnTo>
                  <a:pt x="0" y="9035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85850"/>
            <a:ext cx="12286259" cy="795354"/>
            <a:chOff x="0" y="0"/>
            <a:chExt cx="16381679" cy="10604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81679" cy="1060472"/>
            </a:xfrm>
            <a:custGeom>
              <a:avLst/>
              <a:gdLst/>
              <a:ahLst/>
              <a:cxnLst/>
              <a:rect l="l" t="t" r="r" b="b"/>
              <a:pathLst>
                <a:path w="16381679" h="1060472">
                  <a:moveTo>
                    <a:pt x="0" y="0"/>
                  </a:moveTo>
                  <a:lnTo>
                    <a:pt x="16381679" y="0"/>
                  </a:lnTo>
                  <a:lnTo>
                    <a:pt x="16381679" y="1060472"/>
                  </a:lnTo>
                  <a:lnTo>
                    <a:pt x="0" y="1060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7150"/>
              <a:ext cx="16381679" cy="10033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5625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圓體"/>
                  <a:sym typeface="圓體"/>
                </a:rPr>
                <a:t>部屬智能合約</a:t>
              </a:r>
              <a:endParaRPr lang="en-US" sz="5625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圓體"/>
                <a:sym typeface="圓體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0720" y="2373412"/>
            <a:ext cx="6425764" cy="2203018"/>
            <a:chOff x="0" y="0"/>
            <a:chExt cx="8567685" cy="2937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67686" cy="2937358"/>
            </a:xfrm>
            <a:custGeom>
              <a:avLst/>
              <a:gdLst/>
              <a:ahLst/>
              <a:cxnLst/>
              <a:rect l="l" t="t" r="r" b="b"/>
              <a:pathLst>
                <a:path w="8567686" h="2937358">
                  <a:moveTo>
                    <a:pt x="0" y="0"/>
                  </a:moveTo>
                  <a:lnTo>
                    <a:pt x="8567686" y="0"/>
                  </a:lnTo>
                  <a:lnTo>
                    <a:pt x="8567686" y="2937358"/>
                  </a:lnTo>
                  <a:lnTo>
                    <a:pt x="0" y="29373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567685" cy="30040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9"/>
                </a:lnSpc>
              </a:pPr>
              <a:r>
                <a:rPr lang="en-US" sz="3399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點擊下方Deploy</a:t>
              </a:r>
              <a:endParaRPr lang="en-US" sz="33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8961347" y="889611"/>
            <a:ext cx="6004243" cy="8507779"/>
          </a:xfrm>
          <a:custGeom>
            <a:avLst/>
            <a:gdLst/>
            <a:ahLst/>
            <a:cxnLst/>
            <a:rect l="l" t="t" r="r" b="b"/>
            <a:pathLst>
              <a:path w="6004243" h="8507779">
                <a:moveTo>
                  <a:pt x="0" y="0"/>
                </a:moveTo>
                <a:lnTo>
                  <a:pt x="6004243" y="0"/>
                </a:lnTo>
                <a:lnTo>
                  <a:pt x="6004243" y="8507778"/>
                </a:lnTo>
                <a:lnTo>
                  <a:pt x="0" y="8507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0480" y="625871"/>
            <a:ext cx="16927040" cy="9035258"/>
          </a:xfrm>
          <a:custGeom>
            <a:avLst/>
            <a:gdLst/>
            <a:ahLst/>
            <a:cxnLst/>
            <a:rect l="l" t="t" r="r" b="b"/>
            <a:pathLst>
              <a:path w="16927040" h="9035258">
                <a:moveTo>
                  <a:pt x="0" y="0"/>
                </a:moveTo>
                <a:lnTo>
                  <a:pt x="16927040" y="0"/>
                </a:lnTo>
                <a:lnTo>
                  <a:pt x="16927040" y="9035258"/>
                </a:lnTo>
                <a:lnTo>
                  <a:pt x="0" y="9035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241625" y="625871"/>
            <a:ext cx="3247951" cy="8632429"/>
            <a:chOff x="0" y="0"/>
            <a:chExt cx="4330601" cy="115099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30573" cy="11509883"/>
            </a:xfrm>
            <a:custGeom>
              <a:avLst/>
              <a:gdLst/>
              <a:ahLst/>
              <a:cxnLst/>
              <a:rect l="l" t="t" r="r" b="b"/>
              <a:pathLst>
                <a:path w="4330573" h="11509883">
                  <a:moveTo>
                    <a:pt x="0" y="0"/>
                  </a:moveTo>
                  <a:lnTo>
                    <a:pt x="4330573" y="0"/>
                  </a:lnTo>
                  <a:lnTo>
                    <a:pt x="4330573" y="11509883"/>
                  </a:lnTo>
                  <a:lnTo>
                    <a:pt x="0" y="11509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8" r="-18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85850"/>
            <a:ext cx="12286259" cy="795354"/>
            <a:chOff x="0" y="0"/>
            <a:chExt cx="16381679" cy="1060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81679" cy="1060472"/>
            </a:xfrm>
            <a:custGeom>
              <a:avLst/>
              <a:gdLst/>
              <a:ahLst/>
              <a:cxnLst/>
              <a:rect l="l" t="t" r="r" b="b"/>
              <a:pathLst>
                <a:path w="16381679" h="1060472">
                  <a:moveTo>
                    <a:pt x="0" y="0"/>
                  </a:moveTo>
                  <a:lnTo>
                    <a:pt x="16381679" y="0"/>
                  </a:lnTo>
                  <a:lnTo>
                    <a:pt x="16381679" y="1060472"/>
                  </a:lnTo>
                  <a:lnTo>
                    <a:pt x="0" y="1060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16381679" cy="10033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5625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圓體"/>
                  <a:sym typeface="圓體"/>
                </a:rPr>
                <a:t>部屬智能合約</a:t>
              </a:r>
              <a:endParaRPr lang="en-US" sz="5625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圓體"/>
                <a:sym typeface="圓體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0720" y="2373412"/>
            <a:ext cx="6425764" cy="3144570"/>
            <a:chOff x="0" y="0"/>
            <a:chExt cx="8567685" cy="41927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67686" cy="4192760"/>
            </a:xfrm>
            <a:custGeom>
              <a:avLst/>
              <a:gdLst/>
              <a:ahLst/>
              <a:cxnLst/>
              <a:rect l="l" t="t" r="r" b="b"/>
              <a:pathLst>
                <a:path w="8567686" h="4192760">
                  <a:moveTo>
                    <a:pt x="0" y="0"/>
                  </a:moveTo>
                  <a:lnTo>
                    <a:pt x="8567686" y="0"/>
                  </a:lnTo>
                  <a:lnTo>
                    <a:pt x="8567686" y="4192760"/>
                  </a:lnTo>
                  <a:lnTo>
                    <a:pt x="0" y="41927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8567685" cy="42594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9"/>
                </a:lnSpc>
              </a:pPr>
              <a:r>
                <a:rPr lang="en-US" sz="3399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點開</a:t>
              </a:r>
              <a:r>
                <a:rPr lang="en-US" sz="3399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  </a:t>
              </a:r>
              <a:r>
                <a:rPr lang="en-US" sz="3399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Deployes</a:t>
              </a:r>
              <a:r>
                <a:rPr lang="en-US" sz="3399" dirty="0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 Contracts </a:t>
              </a:r>
              <a:r>
                <a:rPr lang="en-US" sz="3399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即可看到智能合約</a:t>
              </a:r>
              <a:endParaRPr lang="en-US" sz="33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0480" y="625871"/>
            <a:ext cx="16927040" cy="9035258"/>
          </a:xfrm>
          <a:custGeom>
            <a:avLst/>
            <a:gdLst/>
            <a:ahLst/>
            <a:cxnLst/>
            <a:rect l="l" t="t" r="r" b="b"/>
            <a:pathLst>
              <a:path w="16927040" h="9035258">
                <a:moveTo>
                  <a:pt x="0" y="0"/>
                </a:moveTo>
                <a:lnTo>
                  <a:pt x="16927040" y="0"/>
                </a:lnTo>
                <a:lnTo>
                  <a:pt x="16927040" y="9035258"/>
                </a:lnTo>
                <a:lnTo>
                  <a:pt x="0" y="9035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85850"/>
            <a:ext cx="12286259" cy="795354"/>
            <a:chOff x="0" y="0"/>
            <a:chExt cx="16381679" cy="10604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81679" cy="1060472"/>
            </a:xfrm>
            <a:custGeom>
              <a:avLst/>
              <a:gdLst/>
              <a:ahLst/>
              <a:cxnLst/>
              <a:rect l="l" t="t" r="r" b="b"/>
              <a:pathLst>
                <a:path w="16381679" h="1060472">
                  <a:moveTo>
                    <a:pt x="0" y="0"/>
                  </a:moveTo>
                  <a:lnTo>
                    <a:pt x="16381679" y="0"/>
                  </a:lnTo>
                  <a:lnTo>
                    <a:pt x="16381679" y="1060472"/>
                  </a:lnTo>
                  <a:lnTo>
                    <a:pt x="0" y="1060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7150"/>
              <a:ext cx="16381679" cy="10033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5625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圓體"/>
                  <a:sym typeface="圓體"/>
                </a:rPr>
                <a:t>部屬智能合約</a:t>
              </a:r>
              <a:endParaRPr lang="en-US" sz="5625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圓體"/>
                <a:sym typeface="圓體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0720" y="1969821"/>
            <a:ext cx="7316873" cy="1914950"/>
            <a:chOff x="0" y="0"/>
            <a:chExt cx="9755831" cy="25532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55831" cy="2553266"/>
            </a:xfrm>
            <a:custGeom>
              <a:avLst/>
              <a:gdLst/>
              <a:ahLst/>
              <a:cxnLst/>
              <a:rect l="l" t="t" r="r" b="b"/>
              <a:pathLst>
                <a:path w="9755831" h="2553266">
                  <a:moveTo>
                    <a:pt x="0" y="0"/>
                  </a:moveTo>
                  <a:lnTo>
                    <a:pt x="9755831" y="0"/>
                  </a:lnTo>
                  <a:lnTo>
                    <a:pt x="9755831" y="2553266"/>
                  </a:lnTo>
                  <a:lnTo>
                    <a:pt x="0" y="25532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9755831" cy="261994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9"/>
                </a:lnSpc>
              </a:pPr>
              <a:r>
                <a:rPr lang="en-US" sz="3399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輸入顯示卡序號雜湊並且送出舊能夠註冊</a:t>
              </a:r>
              <a:endParaRPr lang="en-US" sz="33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190720" y="3838977"/>
            <a:ext cx="6316012" cy="3648777"/>
          </a:xfrm>
          <a:custGeom>
            <a:avLst/>
            <a:gdLst/>
            <a:ahLst/>
            <a:cxnLst/>
            <a:rect l="l" t="t" r="r" b="b"/>
            <a:pathLst>
              <a:path w="6316012" h="3648777">
                <a:moveTo>
                  <a:pt x="0" y="0"/>
                </a:moveTo>
                <a:lnTo>
                  <a:pt x="6316012" y="0"/>
                </a:lnTo>
                <a:lnTo>
                  <a:pt x="6316012" y="3648778"/>
                </a:lnTo>
                <a:lnTo>
                  <a:pt x="0" y="3648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9674116" y="2702480"/>
            <a:ext cx="7281686" cy="4882040"/>
          </a:xfrm>
          <a:custGeom>
            <a:avLst/>
            <a:gdLst/>
            <a:ahLst/>
            <a:cxnLst/>
            <a:rect l="l" t="t" r="r" b="b"/>
            <a:pathLst>
              <a:path w="7281686" h="4882040">
                <a:moveTo>
                  <a:pt x="0" y="0"/>
                </a:moveTo>
                <a:lnTo>
                  <a:pt x="7281686" y="0"/>
                </a:lnTo>
                <a:lnTo>
                  <a:pt x="7281686" y="4882040"/>
                </a:lnTo>
                <a:lnTo>
                  <a:pt x="0" y="4882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631838" y="7916380"/>
            <a:ext cx="281612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rPr>
              <a:t>取自ASUS官網</a:t>
            </a:r>
            <a:endParaRPr lang="en-US" sz="3399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2238" y="2993826"/>
            <a:ext cx="9445526" cy="153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dirty="0" err="1">
                <a:solidFill>
                  <a:srgbClr val="201B1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DApp（去中心化應用程式）作業報告：顯示卡序號驗證系統</a:t>
            </a:r>
            <a:endParaRPr lang="en-US" sz="4875" dirty="0">
              <a:solidFill>
                <a:srgbClr val="201B18"/>
              </a:solidFill>
              <a:latin typeface="標楷體" panose="03000509000000000000" pitchFamily="65" charset="-120"/>
              <a:ea typeface="標楷體" panose="03000509000000000000" pitchFamily="65" charset="-120"/>
              <a:cs typeface="Arimo"/>
              <a:sym typeface="Arim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2238" y="4868466"/>
            <a:ext cx="9445526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30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本 </a:t>
            </a:r>
            <a:r>
              <a:rPr lang="en-US" sz="30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DApp</a:t>
            </a:r>
            <a:r>
              <a:rPr lang="en-US" sz="30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以顯示卡序號驗證為主題，結合私有區塊鏈與智能合約，實現顯示卡序號的註冊、驗證、查詢、轉移與保固管理。透過區塊鏈不可竄改、去中心化的特性，徹底解決仿冒與保固詐騙問題，提升消費者信任與產業透明度。前端結合 MetaMask 與 Web3.js，提供直覺、安全的用戶體驗，適合於產業實際應用。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87475" y="6834782"/>
            <a:ext cx="406450" cy="406450"/>
            <a:chOff x="0" y="0"/>
            <a:chExt cx="541933" cy="541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1909" cy="542036"/>
            </a:xfrm>
            <a:custGeom>
              <a:avLst/>
              <a:gdLst/>
              <a:ahLst/>
              <a:cxnLst/>
              <a:rect l="l" t="t" r="r" b="b"/>
              <a:pathLst>
                <a:path w="541909" h="542036">
                  <a:moveTo>
                    <a:pt x="0" y="271018"/>
                  </a:moveTo>
                  <a:cubicBezTo>
                    <a:pt x="0" y="121285"/>
                    <a:pt x="121285" y="0"/>
                    <a:pt x="271018" y="0"/>
                  </a:cubicBezTo>
                  <a:cubicBezTo>
                    <a:pt x="272923" y="0"/>
                    <a:pt x="274828" y="889"/>
                    <a:pt x="275971" y="2413"/>
                  </a:cubicBezTo>
                  <a:lnTo>
                    <a:pt x="271018" y="6350"/>
                  </a:lnTo>
                  <a:lnTo>
                    <a:pt x="271018" y="0"/>
                  </a:lnTo>
                  <a:lnTo>
                    <a:pt x="271018" y="6350"/>
                  </a:lnTo>
                  <a:lnTo>
                    <a:pt x="271018" y="0"/>
                  </a:lnTo>
                  <a:cubicBezTo>
                    <a:pt x="420624" y="0"/>
                    <a:pt x="541909" y="121285"/>
                    <a:pt x="541909" y="271018"/>
                  </a:cubicBezTo>
                  <a:cubicBezTo>
                    <a:pt x="541909" y="273939"/>
                    <a:pt x="539877" y="276479"/>
                    <a:pt x="537083" y="277241"/>
                  </a:cubicBezTo>
                  <a:lnTo>
                    <a:pt x="535559" y="271018"/>
                  </a:lnTo>
                  <a:lnTo>
                    <a:pt x="541909" y="271018"/>
                  </a:lnTo>
                  <a:cubicBezTo>
                    <a:pt x="541909" y="420624"/>
                    <a:pt x="420624" y="542036"/>
                    <a:pt x="270891" y="542036"/>
                  </a:cubicBezTo>
                  <a:lnTo>
                    <a:pt x="270891" y="535686"/>
                  </a:lnTo>
                  <a:lnTo>
                    <a:pt x="270891" y="529336"/>
                  </a:lnTo>
                  <a:lnTo>
                    <a:pt x="270891" y="535686"/>
                  </a:lnTo>
                  <a:lnTo>
                    <a:pt x="270891" y="542036"/>
                  </a:lnTo>
                  <a:cubicBezTo>
                    <a:pt x="121285" y="541909"/>
                    <a:pt x="0" y="420624"/>
                    <a:pt x="0" y="271018"/>
                  </a:cubicBezTo>
                  <a:lnTo>
                    <a:pt x="6350" y="271018"/>
                  </a:lnTo>
                  <a:lnTo>
                    <a:pt x="0" y="271018"/>
                  </a:lnTo>
                  <a:moveTo>
                    <a:pt x="12700" y="271018"/>
                  </a:moveTo>
                  <a:lnTo>
                    <a:pt x="6350" y="271018"/>
                  </a:lnTo>
                  <a:lnTo>
                    <a:pt x="12700" y="271018"/>
                  </a:lnTo>
                  <a:cubicBezTo>
                    <a:pt x="12700" y="413639"/>
                    <a:pt x="128270" y="529336"/>
                    <a:pt x="271018" y="529336"/>
                  </a:cubicBezTo>
                  <a:cubicBezTo>
                    <a:pt x="274574" y="529336"/>
                    <a:pt x="277368" y="532130"/>
                    <a:pt x="277368" y="535686"/>
                  </a:cubicBezTo>
                  <a:cubicBezTo>
                    <a:pt x="277368" y="539242"/>
                    <a:pt x="274574" y="542036"/>
                    <a:pt x="271018" y="542036"/>
                  </a:cubicBezTo>
                  <a:cubicBezTo>
                    <a:pt x="267462" y="542036"/>
                    <a:pt x="264668" y="539242"/>
                    <a:pt x="264668" y="535686"/>
                  </a:cubicBezTo>
                  <a:cubicBezTo>
                    <a:pt x="264668" y="532130"/>
                    <a:pt x="267462" y="529336"/>
                    <a:pt x="271018" y="529336"/>
                  </a:cubicBezTo>
                  <a:cubicBezTo>
                    <a:pt x="413639" y="529336"/>
                    <a:pt x="529336" y="413766"/>
                    <a:pt x="529336" y="271018"/>
                  </a:cubicBezTo>
                  <a:cubicBezTo>
                    <a:pt x="529336" y="268097"/>
                    <a:pt x="531368" y="265557"/>
                    <a:pt x="534162" y="264795"/>
                  </a:cubicBezTo>
                  <a:lnTo>
                    <a:pt x="535686" y="271018"/>
                  </a:lnTo>
                  <a:lnTo>
                    <a:pt x="529336" y="271018"/>
                  </a:lnTo>
                  <a:cubicBezTo>
                    <a:pt x="529209" y="128270"/>
                    <a:pt x="413639" y="12700"/>
                    <a:pt x="271018" y="12700"/>
                  </a:cubicBezTo>
                  <a:cubicBezTo>
                    <a:pt x="269113" y="12700"/>
                    <a:pt x="267208" y="11811"/>
                    <a:pt x="266065" y="10287"/>
                  </a:cubicBezTo>
                  <a:lnTo>
                    <a:pt x="271018" y="6350"/>
                  </a:lnTo>
                  <a:lnTo>
                    <a:pt x="271018" y="12700"/>
                  </a:lnTo>
                  <a:cubicBezTo>
                    <a:pt x="128270" y="12700"/>
                    <a:pt x="12700" y="128270"/>
                    <a:pt x="12700" y="27101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0480" y="625871"/>
            <a:ext cx="16927040" cy="9035258"/>
          </a:xfrm>
          <a:custGeom>
            <a:avLst/>
            <a:gdLst/>
            <a:ahLst/>
            <a:cxnLst/>
            <a:rect l="l" t="t" r="r" b="b"/>
            <a:pathLst>
              <a:path w="16927040" h="9035258">
                <a:moveTo>
                  <a:pt x="0" y="0"/>
                </a:moveTo>
                <a:lnTo>
                  <a:pt x="16927040" y="0"/>
                </a:lnTo>
                <a:lnTo>
                  <a:pt x="16927040" y="9035258"/>
                </a:lnTo>
                <a:lnTo>
                  <a:pt x="0" y="9035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85850"/>
            <a:ext cx="12286259" cy="795354"/>
            <a:chOff x="0" y="0"/>
            <a:chExt cx="16381679" cy="10604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81679" cy="1060472"/>
            </a:xfrm>
            <a:custGeom>
              <a:avLst/>
              <a:gdLst/>
              <a:ahLst/>
              <a:cxnLst/>
              <a:rect l="l" t="t" r="r" b="b"/>
              <a:pathLst>
                <a:path w="16381679" h="1060472">
                  <a:moveTo>
                    <a:pt x="0" y="0"/>
                  </a:moveTo>
                  <a:lnTo>
                    <a:pt x="16381679" y="0"/>
                  </a:lnTo>
                  <a:lnTo>
                    <a:pt x="16381679" y="1060472"/>
                  </a:lnTo>
                  <a:lnTo>
                    <a:pt x="0" y="1060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7150"/>
              <a:ext cx="16381679" cy="10033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5625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圓體"/>
                  <a:sym typeface="圓體"/>
                </a:rPr>
                <a:t>部屬智能合約</a:t>
              </a:r>
              <a:endParaRPr lang="en-US" sz="5625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圓體"/>
                <a:sym typeface="圓體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0720" y="1969821"/>
            <a:ext cx="7316873" cy="1914950"/>
            <a:chOff x="0" y="0"/>
            <a:chExt cx="9755831" cy="25532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55831" cy="2553266"/>
            </a:xfrm>
            <a:custGeom>
              <a:avLst/>
              <a:gdLst/>
              <a:ahLst/>
              <a:cxnLst/>
              <a:rect l="l" t="t" r="r" b="b"/>
              <a:pathLst>
                <a:path w="9755831" h="2553266">
                  <a:moveTo>
                    <a:pt x="0" y="0"/>
                  </a:moveTo>
                  <a:lnTo>
                    <a:pt x="9755831" y="0"/>
                  </a:lnTo>
                  <a:lnTo>
                    <a:pt x="9755831" y="2553266"/>
                  </a:lnTo>
                  <a:lnTo>
                    <a:pt x="0" y="25532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9755831" cy="261994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9"/>
                </a:lnSpc>
              </a:pPr>
              <a:r>
                <a:rPr lang="en-US" sz="3399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點選owner就可以查詢註冊者的地址</a:t>
              </a:r>
              <a:endParaRPr lang="en-US" sz="33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4589779" y="4212854"/>
            <a:ext cx="9108442" cy="3083402"/>
          </a:xfrm>
          <a:custGeom>
            <a:avLst/>
            <a:gdLst/>
            <a:ahLst/>
            <a:cxnLst/>
            <a:rect l="l" t="t" r="r" b="b"/>
            <a:pathLst>
              <a:path w="9108442" h="3083402">
                <a:moveTo>
                  <a:pt x="0" y="0"/>
                </a:moveTo>
                <a:lnTo>
                  <a:pt x="9108442" y="0"/>
                </a:lnTo>
                <a:lnTo>
                  <a:pt x="9108442" y="3083402"/>
                </a:lnTo>
                <a:lnTo>
                  <a:pt x="0" y="3083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0480" y="625871"/>
            <a:ext cx="16927040" cy="9035258"/>
          </a:xfrm>
          <a:custGeom>
            <a:avLst/>
            <a:gdLst/>
            <a:ahLst/>
            <a:cxnLst/>
            <a:rect l="l" t="t" r="r" b="b"/>
            <a:pathLst>
              <a:path w="16927040" h="9035258">
                <a:moveTo>
                  <a:pt x="0" y="0"/>
                </a:moveTo>
                <a:lnTo>
                  <a:pt x="16927040" y="0"/>
                </a:lnTo>
                <a:lnTo>
                  <a:pt x="16927040" y="9035258"/>
                </a:lnTo>
                <a:lnTo>
                  <a:pt x="0" y="9035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85850"/>
            <a:ext cx="12286259" cy="795354"/>
            <a:chOff x="0" y="0"/>
            <a:chExt cx="16381679" cy="10604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81679" cy="1060472"/>
            </a:xfrm>
            <a:custGeom>
              <a:avLst/>
              <a:gdLst/>
              <a:ahLst/>
              <a:cxnLst/>
              <a:rect l="l" t="t" r="r" b="b"/>
              <a:pathLst>
                <a:path w="16381679" h="1060472">
                  <a:moveTo>
                    <a:pt x="0" y="0"/>
                  </a:moveTo>
                  <a:lnTo>
                    <a:pt x="16381679" y="0"/>
                  </a:lnTo>
                  <a:lnTo>
                    <a:pt x="16381679" y="1060472"/>
                  </a:lnTo>
                  <a:lnTo>
                    <a:pt x="0" y="1060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7150"/>
              <a:ext cx="16381679" cy="10033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5625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圓體"/>
                  <a:sym typeface="圓體"/>
                </a:rPr>
                <a:t>部屬智能合約</a:t>
              </a:r>
              <a:endParaRPr lang="en-US" sz="5625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圓體"/>
                <a:sym typeface="圓體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90720" y="1969821"/>
            <a:ext cx="14125770" cy="1780540"/>
            <a:chOff x="0" y="0"/>
            <a:chExt cx="18834360" cy="23740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34360" cy="2374053"/>
            </a:xfrm>
            <a:custGeom>
              <a:avLst/>
              <a:gdLst/>
              <a:ahLst/>
              <a:cxnLst/>
              <a:rect l="l" t="t" r="r" b="b"/>
              <a:pathLst>
                <a:path w="18834360" h="2374053">
                  <a:moveTo>
                    <a:pt x="0" y="0"/>
                  </a:moveTo>
                  <a:lnTo>
                    <a:pt x="18834360" y="0"/>
                  </a:lnTo>
                  <a:lnTo>
                    <a:pt x="18834360" y="2374053"/>
                  </a:lnTo>
                  <a:lnTo>
                    <a:pt x="0" y="23740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8834360" cy="24407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9"/>
                </a:lnSpc>
              </a:pPr>
              <a:r>
                <a:rPr lang="en-US" sz="3399" dirty="0" err="1">
                  <a:solidFill>
                    <a:srgbClr val="00000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Noto Sans T Chinese"/>
                  <a:sym typeface="Noto Sans T Chinese"/>
                </a:rPr>
                <a:t>在isSerialValid當中輸入編號就可以查詢是否註冊過</a:t>
              </a:r>
              <a:endParaRPr lang="en-US" sz="3399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Noto Sans T Chinese"/>
                <a:sym typeface="Noto Sans T Chinese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4551463" y="4708531"/>
            <a:ext cx="9185074" cy="2397574"/>
          </a:xfrm>
          <a:custGeom>
            <a:avLst/>
            <a:gdLst/>
            <a:ahLst/>
            <a:cxnLst/>
            <a:rect l="l" t="t" r="r" b="b"/>
            <a:pathLst>
              <a:path w="9185074" h="2397574">
                <a:moveTo>
                  <a:pt x="0" y="0"/>
                </a:moveTo>
                <a:lnTo>
                  <a:pt x="9185074" y="0"/>
                </a:lnTo>
                <a:lnTo>
                  <a:pt x="9185074" y="2397575"/>
                </a:lnTo>
                <a:lnTo>
                  <a:pt x="0" y="2397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62790" y="4116707"/>
            <a:ext cx="12286259" cy="1665894"/>
            <a:chOff x="0" y="0"/>
            <a:chExt cx="16381679" cy="22211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81679" cy="2221193"/>
            </a:xfrm>
            <a:custGeom>
              <a:avLst/>
              <a:gdLst/>
              <a:ahLst/>
              <a:cxnLst/>
              <a:rect l="l" t="t" r="r" b="b"/>
              <a:pathLst>
                <a:path w="16381679" h="2221193">
                  <a:moveTo>
                    <a:pt x="0" y="0"/>
                  </a:moveTo>
                  <a:lnTo>
                    <a:pt x="16381679" y="0"/>
                  </a:lnTo>
                  <a:lnTo>
                    <a:pt x="16381679" y="2221193"/>
                  </a:lnTo>
                  <a:lnTo>
                    <a:pt x="0" y="2221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16381679" cy="21354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378"/>
                </a:lnSpc>
              </a:pPr>
              <a:r>
                <a:rPr lang="en-US" sz="8525" dirty="0" err="1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預期效益</a:t>
              </a:r>
              <a:endParaRPr lang="en-US" sz="8525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3101131"/>
            <a:chOff x="0" y="0"/>
            <a:chExt cx="24384000" cy="413484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134866"/>
            </a:xfrm>
            <a:custGeom>
              <a:avLst/>
              <a:gdLst/>
              <a:ahLst/>
              <a:cxnLst/>
              <a:rect l="l" t="t" r="r" b="b"/>
              <a:pathLst>
                <a:path w="24384000" h="4134866">
                  <a:moveTo>
                    <a:pt x="0" y="0"/>
                  </a:moveTo>
                  <a:lnTo>
                    <a:pt x="24384000" y="0"/>
                  </a:lnTo>
                  <a:lnTo>
                    <a:pt x="24384000" y="4134866"/>
                  </a:lnTo>
                  <a:lnTo>
                    <a:pt x="0" y="4134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4" b="-64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8" y="5486995"/>
            <a:ext cx="6202264" cy="73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dirty="0" err="1">
                <a:solidFill>
                  <a:srgbClr val="201B1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總結</a:t>
            </a:r>
            <a:endParaRPr lang="en-US" sz="4875" dirty="0">
              <a:solidFill>
                <a:srgbClr val="201B18"/>
              </a:solidFill>
              <a:latin typeface="標楷體" panose="03000509000000000000" pitchFamily="65" charset="-120"/>
              <a:ea typeface="標楷體" panose="03000509000000000000" pitchFamily="65" charset="-120"/>
              <a:cs typeface="Arimo"/>
              <a:sym typeface="Arim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2238" y="6586537"/>
            <a:ext cx="16303526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30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本 </a:t>
            </a:r>
            <a:r>
              <a:rPr lang="en-US" sz="3000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DApp</a:t>
            </a:r>
            <a:r>
              <a:rPr lang="en-US" sz="30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以顯示卡序號驗證為主題，結合私有區塊鏈與智能合約，實現顯示卡序號的註冊、驗證、查詢、轉移與保固管理。透過區塊鏈不可竄改、去中心化的特性，徹底解決仿冒與保固詐騙問題，提升消費者信任與產業透明度。前端結合 MetaMask 與 Web3.js，提供直覺、安全的用戶體驗，適合於產業實際應用。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62790" y="4116707"/>
            <a:ext cx="12286259" cy="1665894"/>
            <a:chOff x="0" y="0"/>
            <a:chExt cx="16381679" cy="22211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81679" cy="2221193"/>
            </a:xfrm>
            <a:custGeom>
              <a:avLst/>
              <a:gdLst/>
              <a:ahLst/>
              <a:cxnLst/>
              <a:rect l="l" t="t" r="r" b="b"/>
              <a:pathLst>
                <a:path w="16381679" h="2221193">
                  <a:moveTo>
                    <a:pt x="0" y="0"/>
                  </a:moveTo>
                  <a:lnTo>
                    <a:pt x="16381679" y="0"/>
                  </a:lnTo>
                  <a:lnTo>
                    <a:pt x="16381679" y="2221193"/>
                  </a:lnTo>
                  <a:lnTo>
                    <a:pt x="0" y="2221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16381679" cy="21354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378"/>
                </a:lnSpc>
              </a:pPr>
              <a:r>
                <a:rPr lang="en-US" sz="8525" dirty="0" err="1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技術延伸與未來展望</a:t>
              </a:r>
              <a:endParaRPr lang="en-US" sz="8525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3101131"/>
            <a:chOff x="0" y="0"/>
            <a:chExt cx="24384000" cy="413484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134866"/>
            </a:xfrm>
            <a:custGeom>
              <a:avLst/>
              <a:gdLst/>
              <a:ahLst/>
              <a:cxnLst/>
              <a:rect l="l" t="t" r="r" b="b"/>
              <a:pathLst>
                <a:path w="24384000" h="4134866">
                  <a:moveTo>
                    <a:pt x="0" y="0"/>
                  </a:moveTo>
                  <a:lnTo>
                    <a:pt x="24384000" y="0"/>
                  </a:lnTo>
                  <a:lnTo>
                    <a:pt x="24384000" y="4134866"/>
                  </a:lnTo>
                  <a:lnTo>
                    <a:pt x="0" y="4134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64" b="-64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8" y="5288459"/>
            <a:ext cx="6202264" cy="73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dirty="0" err="1">
                <a:solidFill>
                  <a:srgbClr val="201B1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未來發展</a:t>
            </a:r>
            <a:endParaRPr lang="en-US" sz="4875" dirty="0">
              <a:solidFill>
                <a:srgbClr val="201B18"/>
              </a:solidFill>
              <a:latin typeface="標楷體" panose="03000509000000000000" pitchFamily="65" charset="-120"/>
              <a:ea typeface="標楷體" panose="03000509000000000000" pitchFamily="65" charset="-120"/>
              <a:cs typeface="Arimo"/>
              <a:sym typeface="Arim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2238" y="6388001"/>
            <a:ext cx="16303526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3000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此顯示卡序號驗證系統的成功實施，將為其他高價值商品的防偽與溯源提供寶貴經驗。未來可將此模式推廣至奢侈品、電子產品、藥品等領域，建立更廣泛的區塊鏈防偽生態系統。同時，可探索與物聯網（IoT）技術結合，實現自動化的產品生命週期管理，進一步提升效率與數據的即時性。此外，考慮引入去中心化身份（DID）技術，強化用戶隱私保護與身份驗證的安全性，為用戶提供更自主的數據控制權。最終目標是建立一個完全透明、可信賴的商品流通環境，讓消費者和企業都能從中受益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62790" y="4116707"/>
            <a:ext cx="12286259" cy="1665894"/>
            <a:chOff x="0" y="0"/>
            <a:chExt cx="16381679" cy="22211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81679" cy="2221193"/>
            </a:xfrm>
            <a:custGeom>
              <a:avLst/>
              <a:gdLst/>
              <a:ahLst/>
              <a:cxnLst/>
              <a:rect l="l" t="t" r="r" b="b"/>
              <a:pathLst>
                <a:path w="16381679" h="2221193">
                  <a:moveTo>
                    <a:pt x="0" y="0"/>
                  </a:moveTo>
                  <a:lnTo>
                    <a:pt x="16381679" y="0"/>
                  </a:lnTo>
                  <a:lnTo>
                    <a:pt x="16381679" y="2221193"/>
                  </a:lnTo>
                  <a:lnTo>
                    <a:pt x="0" y="2221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16381679" cy="21354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378"/>
                </a:lnSpc>
              </a:pPr>
              <a:r>
                <a:rPr lang="en-US" sz="8525" dirty="0" err="1">
                  <a:solidFill>
                    <a:srgbClr val="2B2B2B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芫荽"/>
                  <a:sym typeface="芫荽"/>
                </a:rPr>
                <a:t>系統設計概述</a:t>
              </a:r>
              <a:endParaRPr lang="en-US" sz="8525" dirty="0">
                <a:solidFill>
                  <a:srgbClr val="2B2B2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芫荽"/>
                <a:sym typeface="芫荽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2238" y="1088529"/>
            <a:ext cx="8028086" cy="73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dirty="0" err="1">
                <a:solidFill>
                  <a:srgbClr val="201B1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一、DApp</a:t>
            </a:r>
            <a:r>
              <a:rPr lang="en-US" sz="4875" dirty="0">
                <a:solidFill>
                  <a:srgbClr val="201B1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 </a:t>
            </a:r>
            <a:r>
              <a:rPr lang="en-US" sz="4875" dirty="0" err="1">
                <a:solidFill>
                  <a:srgbClr val="201B1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構成要件</a:t>
            </a:r>
            <a:endParaRPr lang="en-US" sz="4875" dirty="0">
              <a:solidFill>
                <a:srgbClr val="201B18"/>
              </a:solidFill>
              <a:latin typeface="標楷體" panose="03000509000000000000" pitchFamily="65" charset="-120"/>
              <a:ea typeface="標楷體" panose="03000509000000000000" pitchFamily="65" charset="-120"/>
              <a:cs typeface="Arimo"/>
              <a:sym typeface="Arim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2237" y="2493169"/>
            <a:ext cx="3101131" cy="49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7"/>
              </a:lnSpc>
            </a:pPr>
            <a:r>
              <a:rPr lang="en-US" sz="3337" dirty="0">
                <a:solidFill>
                  <a:srgbClr val="201B1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1. </a:t>
            </a:r>
            <a:r>
              <a:rPr lang="en-US" sz="3337" dirty="0" err="1">
                <a:solidFill>
                  <a:srgbClr val="201B1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構成要件</a:t>
            </a:r>
            <a:endParaRPr lang="en-US" sz="3337" dirty="0">
              <a:solidFill>
                <a:srgbClr val="201B18"/>
              </a:solidFill>
              <a:latin typeface="標楷體" panose="03000509000000000000" pitchFamily="65" charset="-120"/>
              <a:ea typeface="標楷體" panose="03000509000000000000" pitchFamily="65" charset="-120"/>
              <a:cs typeface="Arimo"/>
              <a:sym typeface="Arim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2237" y="3052614"/>
            <a:ext cx="7849195" cy="52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6"/>
              </a:lnSpc>
            </a:pPr>
            <a:r>
              <a:rPr lang="en-US" sz="2837" b="1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 Bold"/>
                <a:sym typeface="Source Serif Pro Bold"/>
              </a:rPr>
              <a:t>智能合約（Smart</a:t>
            </a:r>
            <a:r>
              <a:rPr lang="en-US" sz="2837" b="1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 Bold"/>
                <a:sym typeface="Source Serif Pro Bold"/>
              </a:rPr>
              <a:t> Contract）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2237" y="3672780"/>
            <a:ext cx="7849195" cy="111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928" lvl="1" indent="-213964" algn="l">
              <a:lnSpc>
                <a:spcPts val="4576"/>
              </a:lnSpc>
              <a:buFont typeface="Arial"/>
              <a:buChar char="•"/>
            </a:pPr>
            <a:r>
              <a:rPr lang="en-US" sz="28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部署於私有區塊鏈，負責管理顯示卡序號的登錄、驗證、查詢</a:t>
            </a:r>
            <a:r>
              <a:rPr lang="en-US" sz="2837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7" y="4600420"/>
            <a:ext cx="7849195" cy="111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928" lvl="1" indent="-213964" algn="l">
              <a:lnSpc>
                <a:spcPts val="4576"/>
              </a:lnSpc>
              <a:buFont typeface="Arial"/>
              <a:buChar char="•"/>
            </a:pPr>
            <a:r>
              <a:rPr lang="en-US" sz="28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儲存顯示卡序號、出廠資訊、保固狀態、持有者等資料</a:t>
            </a:r>
            <a:r>
              <a:rPr lang="en-US" sz="2837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8840" y="5804176"/>
            <a:ext cx="7849195" cy="53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928" lvl="1" indent="-213964" algn="l">
              <a:lnSpc>
                <a:spcPts val="4576"/>
              </a:lnSpc>
              <a:buFont typeface="Arial"/>
              <a:buChar char="•"/>
            </a:pPr>
            <a:r>
              <a:rPr lang="en-US" sz="28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提供序號註冊、轉移、驗證等功能</a:t>
            </a:r>
            <a:r>
              <a:rPr lang="en-US" sz="2837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10105" y="3164235"/>
            <a:ext cx="7849195" cy="53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6"/>
              </a:lnSpc>
            </a:pPr>
            <a:r>
              <a:rPr lang="en-US" sz="2837" b="1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 Bold"/>
                <a:sym typeface="Source Serif Pro Bold"/>
              </a:rPr>
              <a:t>前端應用程式（Frontend</a:t>
            </a:r>
            <a:r>
              <a:rPr lang="en-US" sz="2837" b="1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 Bold"/>
                <a:sym typeface="Source Serif Pro Bold"/>
              </a:rPr>
              <a:t>）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10105" y="3784403"/>
            <a:ext cx="7849195" cy="111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928" lvl="1" indent="-213964" algn="l">
              <a:lnSpc>
                <a:spcPts val="4576"/>
              </a:lnSpc>
              <a:buFont typeface="Arial"/>
              <a:buChar char="•"/>
            </a:pPr>
            <a:r>
              <a:rPr lang="en-US" sz="2837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以 React.js 或 Vue.js </a:t>
            </a:r>
            <a:r>
              <a:rPr lang="en-US" sz="28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製作，用戶可透過網頁操作</a:t>
            </a:r>
            <a:r>
              <a:rPr lang="en-US" sz="2837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10105" y="4797659"/>
            <a:ext cx="7849195" cy="111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928" lvl="1" indent="-213964" algn="l">
              <a:lnSpc>
                <a:spcPts val="4576"/>
              </a:lnSpc>
              <a:buFont typeface="Arial"/>
              <a:buChar char="•"/>
            </a:pPr>
            <a:r>
              <a:rPr lang="en-US" sz="28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連接</a:t>
            </a:r>
            <a:r>
              <a:rPr lang="en-US" sz="2837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MetaMask </a:t>
            </a:r>
            <a:r>
              <a:rPr lang="en-US" sz="28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錢包，進行身分驗證與交易簽署</a:t>
            </a:r>
            <a:r>
              <a:rPr lang="en-US" sz="2837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10105" y="6020291"/>
            <a:ext cx="7849195" cy="53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928" lvl="1" indent="-213964" algn="l">
              <a:lnSpc>
                <a:spcPts val="4576"/>
              </a:lnSpc>
              <a:buFont typeface="Arial"/>
              <a:buChar char="•"/>
            </a:pPr>
            <a:r>
              <a:rPr lang="en-US" sz="28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利用</a:t>
            </a:r>
            <a:r>
              <a:rPr lang="en-US" sz="2837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Web3.js </a:t>
            </a:r>
            <a:r>
              <a:rPr lang="en-US" sz="28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與智能合約互動</a:t>
            </a:r>
            <a:r>
              <a:rPr lang="en-US" sz="2837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43438" y="6593533"/>
            <a:ext cx="7849195" cy="53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6"/>
              </a:lnSpc>
            </a:pPr>
            <a:r>
              <a:rPr lang="en-US" sz="2837" b="1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 Bold"/>
                <a:sym typeface="Source Serif Pro Bold"/>
              </a:rPr>
              <a:t>私有區塊鏈網路（Blockchain</a:t>
            </a:r>
            <a:r>
              <a:rPr lang="en-US" sz="2837" b="1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 Bold"/>
                <a:sym typeface="Source Serif Pro Bold"/>
              </a:rPr>
              <a:t> Network）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43438" y="7678870"/>
            <a:ext cx="7849195" cy="53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928" lvl="1" indent="-213964" algn="l">
              <a:lnSpc>
                <a:spcPts val="4576"/>
              </a:lnSpc>
              <a:buFont typeface="Arial"/>
              <a:buChar char="•"/>
            </a:pPr>
            <a:r>
              <a:rPr lang="en-US" sz="28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研究室建置的本地以太坊私有鏈（如</a:t>
            </a:r>
            <a:r>
              <a:rPr lang="en-US" sz="2837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Geth）。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43438" y="8764207"/>
            <a:ext cx="7849195" cy="111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928" lvl="1" indent="-213964" algn="l">
              <a:lnSpc>
                <a:spcPts val="4576"/>
              </a:lnSpc>
              <a:buFont typeface="Arial"/>
              <a:buChar char="•"/>
            </a:pPr>
            <a:r>
              <a:rPr lang="en-US" sz="28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儲存所有顯示卡序號的註冊與驗證紀錄，確保資料不可竄改</a:t>
            </a:r>
            <a:r>
              <a:rPr lang="en-US" sz="2837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2238" y="1798439"/>
            <a:ext cx="9445526" cy="151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dirty="0" err="1">
                <a:solidFill>
                  <a:srgbClr val="201B1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二、DApp</a:t>
            </a:r>
            <a:r>
              <a:rPr lang="en-US" sz="4875" dirty="0">
                <a:solidFill>
                  <a:srgbClr val="201B1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 </a:t>
            </a:r>
            <a:r>
              <a:rPr lang="en-US" sz="4875" dirty="0" err="1">
                <a:solidFill>
                  <a:srgbClr val="201B1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應用設計：顯示卡序號驗證</a:t>
            </a:r>
            <a:endParaRPr lang="en-US" sz="4875" dirty="0">
              <a:solidFill>
                <a:srgbClr val="201B18"/>
              </a:solidFill>
              <a:latin typeface="標楷體" panose="03000509000000000000" pitchFamily="65" charset="-120"/>
              <a:ea typeface="標楷體" panose="03000509000000000000" pitchFamily="65" charset="-120"/>
              <a:cs typeface="Arimo"/>
              <a:sym typeface="Arim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92238" y="3758804"/>
            <a:ext cx="558105" cy="558105"/>
            <a:chOff x="0" y="0"/>
            <a:chExt cx="744140" cy="7441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694563" y="0"/>
                  </a:lnTo>
                  <a:cubicBezTo>
                    <a:pt x="721995" y="0"/>
                    <a:pt x="744220" y="22225"/>
                    <a:pt x="744220" y="49657"/>
                  </a:cubicBezTo>
                  <a:lnTo>
                    <a:pt x="744220" y="694563"/>
                  </a:lnTo>
                  <a:cubicBezTo>
                    <a:pt x="744220" y="721995"/>
                    <a:pt x="721995" y="744220"/>
                    <a:pt x="694563" y="744220"/>
                  </a:cubicBezTo>
                  <a:lnTo>
                    <a:pt x="49657" y="744220"/>
                  </a:lnTo>
                  <a:cubicBezTo>
                    <a:pt x="22225" y="744093"/>
                    <a:pt x="0" y="721868"/>
                    <a:pt x="0" y="694563"/>
                  </a:cubicBezTo>
                  <a:close/>
                </a:path>
              </a:pathLst>
            </a:custGeom>
            <a:solidFill>
              <a:srgbClr val="F9F7F7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85255" y="3852937"/>
            <a:ext cx="372070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3674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8290" y="3815506"/>
            <a:ext cx="3101131" cy="483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4"/>
              </a:lnSpc>
            </a:pPr>
            <a:r>
              <a:rPr lang="en-US" sz="32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應用情境說明</a:t>
            </a:r>
            <a:endParaRPr lang="en-US" sz="3237" dirty="0">
              <a:solidFill>
                <a:srgbClr val="504C49"/>
              </a:solidFill>
              <a:latin typeface="標楷體" panose="03000509000000000000" pitchFamily="65" charset="-120"/>
              <a:ea typeface="標楷體" panose="03000509000000000000" pitchFamily="65" charset="-120"/>
              <a:cs typeface="Arimo"/>
              <a:sym typeface="Arim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98290" y="4526791"/>
            <a:ext cx="5394569" cy="5021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2737" b="1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 Bold"/>
                <a:sym typeface="Source Serif Pro Bold"/>
              </a:rPr>
              <a:t>情境描述：</a:t>
            </a:r>
            <a:r>
              <a:rPr lang="en-US" sz="2737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顯示卡市場常有仿冒、保固詐騙走私等問題，消費者難以查證顯示卡真偽與保固狀態。為解決此問題，顯示卡原廠（或經銷商）可將每張顯示卡的序號、出廠資訊、保固期限等資料註冊於私有區塊鏈。消費者購買後可驗證序號真偽，經銷商/</a:t>
            </a:r>
            <a:r>
              <a:rPr lang="en-US" sz="27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維修中心也能即時查詢保固狀態，杜絕偽造與不實保固</a:t>
            </a:r>
            <a:r>
              <a:rPr lang="en-US" sz="2737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。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1475" y="3805313"/>
            <a:ext cx="558105" cy="558105"/>
            <a:chOff x="0" y="0"/>
            <a:chExt cx="744140" cy="7441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694563" y="0"/>
                  </a:lnTo>
                  <a:cubicBezTo>
                    <a:pt x="721995" y="0"/>
                    <a:pt x="744220" y="22225"/>
                    <a:pt x="744220" y="49657"/>
                  </a:cubicBezTo>
                  <a:lnTo>
                    <a:pt x="744220" y="694563"/>
                  </a:lnTo>
                  <a:cubicBezTo>
                    <a:pt x="744220" y="721995"/>
                    <a:pt x="721995" y="744220"/>
                    <a:pt x="694563" y="744220"/>
                  </a:cubicBezTo>
                  <a:lnTo>
                    <a:pt x="49657" y="744220"/>
                  </a:lnTo>
                  <a:cubicBezTo>
                    <a:pt x="22225" y="744093"/>
                    <a:pt x="0" y="721868"/>
                    <a:pt x="0" y="694563"/>
                  </a:cubicBezTo>
                  <a:close/>
                </a:path>
              </a:pathLst>
            </a:custGeom>
            <a:solidFill>
              <a:srgbClr val="F9F7F7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014492" y="3899446"/>
            <a:ext cx="372070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3674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27527" y="3862016"/>
            <a:ext cx="3101131" cy="483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4"/>
              </a:lnSpc>
            </a:pPr>
            <a:r>
              <a:rPr lang="en-US" sz="32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主要角色</a:t>
            </a:r>
            <a:r>
              <a:rPr lang="en-US" sz="3237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：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27527" y="4322341"/>
            <a:ext cx="8639472" cy="51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2847" lvl="1" indent="-206423" algn="l">
              <a:lnSpc>
                <a:spcPts val="4415"/>
              </a:lnSpc>
              <a:buFont typeface="Arial"/>
              <a:buChar char="•"/>
            </a:pPr>
            <a:r>
              <a:rPr lang="en-US" sz="27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原廠</a:t>
            </a:r>
            <a:r>
              <a:rPr lang="en-US" sz="2737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/</a:t>
            </a:r>
            <a:r>
              <a:rPr lang="en-US" sz="27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經銷商：註冊顯示卡序號</a:t>
            </a:r>
            <a:endParaRPr lang="en-US" sz="2737" dirty="0">
              <a:solidFill>
                <a:srgbClr val="504C49"/>
              </a:solidFill>
              <a:latin typeface="標楷體" panose="03000509000000000000" pitchFamily="65" charset="-120"/>
              <a:ea typeface="標楷體" panose="03000509000000000000" pitchFamily="65" charset="-120"/>
              <a:cs typeface="Source Serif Pro"/>
              <a:sym typeface="Source Serif Pr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727527" y="4806033"/>
            <a:ext cx="8639472" cy="51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2847" lvl="1" indent="-206423" algn="l">
              <a:lnSpc>
                <a:spcPts val="4415"/>
              </a:lnSpc>
              <a:buFont typeface="Arial"/>
              <a:buChar char="•"/>
            </a:pPr>
            <a:r>
              <a:rPr lang="en-US" sz="27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消費者：查詢、驗證自己購買的顯示卡</a:t>
            </a:r>
            <a:endParaRPr lang="en-US" sz="2737" dirty="0">
              <a:solidFill>
                <a:srgbClr val="504C49"/>
              </a:solidFill>
              <a:latin typeface="標楷體" panose="03000509000000000000" pitchFamily="65" charset="-120"/>
              <a:ea typeface="標楷體" panose="03000509000000000000" pitchFamily="65" charset="-120"/>
              <a:cs typeface="Source Serif Pro"/>
              <a:sym typeface="Source Serif Pr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727527" y="5289724"/>
            <a:ext cx="8639472" cy="51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2847" lvl="1" indent="-206423" algn="l">
              <a:lnSpc>
                <a:spcPts val="4415"/>
              </a:lnSpc>
              <a:buFont typeface="Arial"/>
              <a:buChar char="•"/>
            </a:pPr>
            <a:r>
              <a:rPr lang="en-US" sz="27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維修中心：查詢顯示卡保固狀態</a:t>
            </a:r>
            <a:endParaRPr lang="en-US" sz="2737" dirty="0">
              <a:solidFill>
                <a:srgbClr val="504C49"/>
              </a:solidFill>
              <a:latin typeface="標楷體" panose="03000509000000000000" pitchFamily="65" charset="-120"/>
              <a:ea typeface="標楷體" panose="03000509000000000000" pitchFamily="65" charset="-120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2735" y="930622"/>
            <a:ext cx="9224962" cy="67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 dirty="0" err="1">
                <a:solidFill>
                  <a:srgbClr val="201B1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前端與智能合約互動流程與技術說明</a:t>
            </a:r>
            <a:endParaRPr lang="en-US" sz="4499" dirty="0">
              <a:solidFill>
                <a:srgbClr val="201B18"/>
              </a:solidFill>
              <a:latin typeface="標楷體" panose="03000509000000000000" pitchFamily="65" charset="-120"/>
              <a:ea typeface="標楷體" panose="03000509000000000000" pitchFamily="65" charset="-120"/>
              <a:cs typeface="Arimo"/>
              <a:sym typeface="Arimo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22735" y="2045047"/>
            <a:ext cx="1153418" cy="3082529"/>
            <a:chOff x="0" y="0"/>
            <a:chExt cx="1537890" cy="4110038"/>
          </a:xfrm>
        </p:grpSpPr>
        <p:sp>
          <p:nvSpPr>
            <p:cNvPr id="4" name="Freeform 4" descr="preencoded.png"/>
            <p:cNvSpPr/>
            <p:nvPr/>
          </p:nvSpPr>
          <p:spPr>
            <a:xfrm>
              <a:off x="0" y="0"/>
              <a:ext cx="1537843" cy="4110101"/>
            </a:xfrm>
            <a:custGeom>
              <a:avLst/>
              <a:gdLst/>
              <a:ahLst/>
              <a:cxnLst/>
              <a:rect l="l" t="t" r="r" b="b"/>
              <a:pathLst>
                <a:path w="1537843" h="4110101">
                  <a:moveTo>
                    <a:pt x="0" y="0"/>
                  </a:moveTo>
                  <a:lnTo>
                    <a:pt x="1537843" y="0"/>
                  </a:lnTo>
                  <a:lnTo>
                    <a:pt x="1537843" y="4110101"/>
                  </a:lnTo>
                  <a:lnTo>
                    <a:pt x="0" y="4110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96" r="-3" b="-9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06836" y="2237631"/>
            <a:ext cx="2883545" cy="45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49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序號註冊</a:t>
            </a:r>
            <a:r>
              <a:rPr lang="en-US" sz="3049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：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06836" y="2669828"/>
            <a:ext cx="15748857" cy="47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3"/>
              </a:lnSpc>
            </a:pPr>
            <a:r>
              <a:rPr lang="en-US" sz="2612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原廠</a:t>
            </a:r>
            <a:r>
              <a:rPr lang="en-US" sz="2612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/</a:t>
            </a:r>
            <a:r>
              <a:rPr lang="en-US" sz="2612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經銷商登入</a:t>
            </a:r>
            <a:r>
              <a:rPr lang="en-US" sz="2612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</a:t>
            </a:r>
            <a:r>
              <a:rPr lang="en-US" sz="2612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DApp，連接</a:t>
            </a:r>
            <a:r>
              <a:rPr lang="en-US" sz="2612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</a:t>
            </a:r>
            <a:r>
              <a:rPr lang="en-US" sz="2612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MetaMask，填寫顯示卡序號、型號、出廠日、保固期限等資訊</a:t>
            </a:r>
            <a:r>
              <a:rPr lang="en-US" sz="2612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06836" y="3546425"/>
            <a:ext cx="15104479" cy="47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3"/>
              </a:lnSpc>
            </a:pPr>
            <a:r>
              <a:rPr lang="en-US" sz="2612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前端呼叫智能合約</a:t>
            </a:r>
            <a:r>
              <a:rPr lang="en-US" sz="2612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</a:t>
            </a:r>
            <a:r>
              <a:rPr lang="en-US" sz="2612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registerSerialNumber</a:t>
            </a:r>
            <a:r>
              <a:rPr lang="en-US" sz="2612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()，MetaMask </a:t>
            </a:r>
            <a:r>
              <a:rPr lang="en-US" sz="2612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彈窗請求簽署，交易送往私有鏈</a:t>
            </a:r>
            <a:r>
              <a:rPr lang="en-US" sz="2612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06836" y="4423023"/>
            <a:ext cx="8200430" cy="47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3"/>
              </a:lnSpc>
            </a:pPr>
            <a:r>
              <a:rPr lang="en-US" sz="2612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智能合約驗證權限後，將序號與資訊寫入鏈上</a:t>
            </a:r>
            <a:r>
              <a:rPr lang="en-US" sz="2612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。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22735" y="5127575"/>
            <a:ext cx="1153418" cy="2344341"/>
            <a:chOff x="0" y="0"/>
            <a:chExt cx="1537890" cy="3125788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537843" cy="3125851"/>
            </a:xfrm>
            <a:custGeom>
              <a:avLst/>
              <a:gdLst/>
              <a:ahLst/>
              <a:cxnLst/>
              <a:rect l="l" t="t" r="r" b="b"/>
              <a:pathLst>
                <a:path w="1537843" h="3125851">
                  <a:moveTo>
                    <a:pt x="0" y="0"/>
                  </a:moveTo>
                  <a:lnTo>
                    <a:pt x="1537843" y="0"/>
                  </a:lnTo>
                  <a:lnTo>
                    <a:pt x="1537843" y="3125851"/>
                  </a:lnTo>
                  <a:lnTo>
                    <a:pt x="0" y="3125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3" r="-3" b="-1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306836" y="5320159"/>
            <a:ext cx="2883545" cy="45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49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序號驗證</a:t>
            </a:r>
            <a:r>
              <a:rPr lang="en-US" sz="3049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：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06836" y="5752356"/>
            <a:ext cx="13240386" cy="47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3"/>
              </a:lnSpc>
            </a:pPr>
            <a:r>
              <a:rPr lang="en-US" sz="2612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消費者或維修中心於</a:t>
            </a:r>
            <a:r>
              <a:rPr lang="en-US" sz="2612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</a:t>
            </a:r>
            <a:r>
              <a:rPr lang="en-US" sz="2612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DApp</a:t>
            </a:r>
            <a:r>
              <a:rPr lang="en-US" sz="2612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</a:t>
            </a:r>
            <a:r>
              <a:rPr lang="en-US" sz="2612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輸入序號，前端呼叫</a:t>
            </a:r>
            <a:r>
              <a:rPr lang="en-US" sz="2612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</a:t>
            </a:r>
            <a:r>
              <a:rPr lang="en-US" sz="2612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verifySerialNumber</a:t>
            </a:r>
            <a:r>
              <a:rPr lang="en-US" sz="2612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() </a:t>
            </a:r>
            <a:r>
              <a:rPr lang="en-US" sz="2612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查詢</a:t>
            </a:r>
            <a:r>
              <a:rPr lang="en-US" sz="2612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06836" y="6259860"/>
            <a:ext cx="14621196" cy="47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3"/>
              </a:lnSpc>
            </a:pPr>
            <a:r>
              <a:rPr lang="en-US" sz="2612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智能合約回傳該序號的存在性、出廠資訊、保固狀態等</a:t>
            </a:r>
            <a:r>
              <a:rPr lang="en-US" sz="2612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06836" y="6767364"/>
            <a:ext cx="12319846" cy="47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3"/>
              </a:lnSpc>
            </a:pPr>
            <a:r>
              <a:rPr lang="en-US" sz="2612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前端顯示查詢結果，並標示真偽與保固資訊</a:t>
            </a:r>
            <a:r>
              <a:rPr lang="en-US" sz="2612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。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22735" y="7471916"/>
            <a:ext cx="1153418" cy="1836836"/>
            <a:chOff x="0" y="0"/>
            <a:chExt cx="1537890" cy="2449115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537843" cy="2449068"/>
            </a:xfrm>
            <a:custGeom>
              <a:avLst/>
              <a:gdLst/>
              <a:ahLst/>
              <a:cxnLst/>
              <a:rect l="l" t="t" r="r" b="b"/>
              <a:pathLst>
                <a:path w="1537843" h="2449068">
                  <a:moveTo>
                    <a:pt x="0" y="0"/>
                  </a:moveTo>
                  <a:lnTo>
                    <a:pt x="1537843" y="0"/>
                  </a:lnTo>
                  <a:lnTo>
                    <a:pt x="1537843" y="2449068"/>
                  </a:lnTo>
                  <a:lnTo>
                    <a:pt x="0" y="2449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9" r="-3" b="-8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306836" y="7664500"/>
            <a:ext cx="7840861" cy="45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49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轉移</a:t>
            </a:r>
            <a:r>
              <a:rPr lang="en-US" sz="3049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/</a:t>
            </a:r>
            <a:r>
              <a:rPr lang="en-US" sz="3049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保固更新（可選</a:t>
            </a:r>
            <a:r>
              <a:rPr lang="en-US" sz="3049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）：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06836" y="8096696"/>
            <a:ext cx="8200430" cy="47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3"/>
              </a:lnSpc>
            </a:pPr>
            <a:r>
              <a:rPr lang="en-US" sz="2612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經銷商可將序號轉移給消費者帳號，或更新保固狀態</a:t>
            </a:r>
            <a:r>
              <a:rPr lang="en-US" sz="2612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06836" y="8604200"/>
            <a:ext cx="8200430" cy="47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3"/>
              </a:lnSpc>
            </a:pPr>
            <a:r>
              <a:rPr lang="en-US" sz="2612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相關操作均需經</a:t>
            </a:r>
            <a:r>
              <a:rPr lang="en-US" sz="2612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 MetaMask </a:t>
            </a:r>
            <a:r>
              <a:rPr lang="en-US" sz="2612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簽署，並寫入區塊鏈</a:t>
            </a:r>
            <a:r>
              <a:rPr lang="en-US" sz="2612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2159645"/>
            <a:ext cx="6202264" cy="73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dirty="0" err="1">
                <a:solidFill>
                  <a:srgbClr val="201B18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技術工具</a:t>
            </a:r>
            <a:endParaRPr lang="en-US" sz="4875" dirty="0">
              <a:solidFill>
                <a:srgbClr val="201B18"/>
              </a:solidFill>
              <a:latin typeface="標楷體" panose="03000509000000000000" pitchFamily="65" charset="-120"/>
              <a:ea typeface="標楷體" panose="03000509000000000000" pitchFamily="65" charset="-120"/>
              <a:cs typeface="Arimo"/>
              <a:sym typeface="Arimo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850237" y="3344912"/>
            <a:ext cx="620166" cy="620166"/>
            <a:chOff x="0" y="0"/>
            <a:chExt cx="826888" cy="826888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826897" cy="826897"/>
            </a:xfrm>
            <a:custGeom>
              <a:avLst/>
              <a:gdLst/>
              <a:ahLst/>
              <a:cxnLst/>
              <a:rect l="l" t="t" r="r" b="b"/>
              <a:pathLst>
                <a:path w="826897" h="826897">
                  <a:moveTo>
                    <a:pt x="0" y="0"/>
                  </a:moveTo>
                  <a:lnTo>
                    <a:pt x="826897" y="0"/>
                  </a:lnTo>
                  <a:lnTo>
                    <a:pt x="826897" y="826897"/>
                  </a:lnTo>
                  <a:lnTo>
                    <a:pt x="0" y="826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1" b="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850237" y="4265562"/>
            <a:ext cx="2941736" cy="36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前端</a:t>
            </a:r>
            <a:endParaRPr lang="en-US" sz="2437" dirty="0">
              <a:solidFill>
                <a:srgbClr val="504C49"/>
              </a:solidFill>
              <a:latin typeface="標楷體" panose="03000509000000000000" pitchFamily="65" charset="-120"/>
              <a:ea typeface="標楷體" panose="03000509000000000000" pitchFamily="65" charset="-120"/>
              <a:cs typeface="Arimo"/>
              <a:sym typeface="Arim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850237" y="4725889"/>
            <a:ext cx="2941736" cy="755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React.js/Vue.js + Web3.js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101982" y="3344912"/>
            <a:ext cx="620166" cy="620166"/>
            <a:chOff x="0" y="0"/>
            <a:chExt cx="826888" cy="826888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826897" cy="826897"/>
            </a:xfrm>
            <a:custGeom>
              <a:avLst/>
              <a:gdLst/>
              <a:ahLst/>
              <a:cxnLst/>
              <a:rect l="l" t="t" r="r" b="b"/>
              <a:pathLst>
                <a:path w="826897" h="826897">
                  <a:moveTo>
                    <a:pt x="0" y="0"/>
                  </a:moveTo>
                  <a:lnTo>
                    <a:pt x="826897" y="0"/>
                  </a:lnTo>
                  <a:lnTo>
                    <a:pt x="826897" y="826897"/>
                  </a:lnTo>
                  <a:lnTo>
                    <a:pt x="0" y="826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1" b="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101982" y="4265562"/>
            <a:ext cx="2941885" cy="36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錢包</a:t>
            </a:r>
            <a:endParaRPr lang="en-US" sz="2437" dirty="0">
              <a:solidFill>
                <a:srgbClr val="504C49"/>
              </a:solidFill>
              <a:latin typeface="標楷體" panose="03000509000000000000" pitchFamily="65" charset="-120"/>
              <a:ea typeface="標楷體" panose="03000509000000000000" pitchFamily="65" charset="-120"/>
              <a:cs typeface="Arimo"/>
              <a:sym typeface="Arim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101982" y="4725889"/>
            <a:ext cx="2941885" cy="755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MetaMask（身分驗證、交易簽署</a:t>
            </a:r>
            <a:r>
              <a:rPr lang="en-US" sz="1937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）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4353878" y="3344912"/>
            <a:ext cx="620166" cy="620166"/>
            <a:chOff x="0" y="0"/>
            <a:chExt cx="826888" cy="826888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826897" cy="826897"/>
            </a:xfrm>
            <a:custGeom>
              <a:avLst/>
              <a:gdLst/>
              <a:ahLst/>
              <a:cxnLst/>
              <a:rect l="l" t="t" r="r" b="b"/>
              <a:pathLst>
                <a:path w="826897" h="826897">
                  <a:moveTo>
                    <a:pt x="0" y="0"/>
                  </a:moveTo>
                  <a:lnTo>
                    <a:pt x="826897" y="0"/>
                  </a:lnTo>
                  <a:lnTo>
                    <a:pt x="826897" y="826897"/>
                  </a:lnTo>
                  <a:lnTo>
                    <a:pt x="0" y="826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1" b="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353878" y="4265562"/>
            <a:ext cx="2941736" cy="36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智能合約</a:t>
            </a:r>
            <a:endParaRPr lang="en-US" sz="2437" dirty="0">
              <a:solidFill>
                <a:srgbClr val="504C49"/>
              </a:solidFill>
              <a:latin typeface="標楷體" panose="03000509000000000000" pitchFamily="65" charset="-120"/>
              <a:ea typeface="標楷體" panose="03000509000000000000" pitchFamily="65" charset="-120"/>
              <a:cs typeface="Arimo"/>
              <a:sym typeface="Arim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353878" y="4725889"/>
            <a:ext cx="2941736" cy="755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Solidity（部署於私有以太坊鏈</a:t>
            </a:r>
            <a:r>
              <a:rPr lang="en-US" sz="1937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）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7850237" y="6225629"/>
            <a:ext cx="620166" cy="620166"/>
            <a:chOff x="0" y="0"/>
            <a:chExt cx="826888" cy="826888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826897" cy="826897"/>
            </a:xfrm>
            <a:custGeom>
              <a:avLst/>
              <a:gdLst/>
              <a:ahLst/>
              <a:cxnLst/>
              <a:rect l="l" t="t" r="r" b="b"/>
              <a:pathLst>
                <a:path w="826897" h="826897">
                  <a:moveTo>
                    <a:pt x="0" y="0"/>
                  </a:moveTo>
                  <a:lnTo>
                    <a:pt x="826897" y="0"/>
                  </a:lnTo>
                  <a:lnTo>
                    <a:pt x="826897" y="826897"/>
                  </a:lnTo>
                  <a:lnTo>
                    <a:pt x="0" y="826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1" b="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850237" y="7146280"/>
            <a:ext cx="2941736" cy="36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mo"/>
                <a:sym typeface="Arimo"/>
              </a:rPr>
              <a:t>區塊鏈</a:t>
            </a:r>
            <a:endParaRPr lang="en-US" sz="2437" dirty="0">
              <a:solidFill>
                <a:srgbClr val="504C49"/>
              </a:solidFill>
              <a:latin typeface="標楷體" panose="03000509000000000000" pitchFamily="65" charset="-120"/>
              <a:ea typeface="標楷體" panose="03000509000000000000" pitchFamily="65" charset="-120"/>
              <a:cs typeface="Arimo"/>
              <a:sym typeface="Arimo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850237" y="7606605"/>
            <a:ext cx="2941736" cy="357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dirty="0" err="1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Geth（私有鏈</a:t>
            </a:r>
            <a:r>
              <a:rPr lang="en-US" sz="1937" dirty="0">
                <a:solidFill>
                  <a:srgbClr val="504C4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Source Serif Pro"/>
                <a:sym typeface="Source Serif Pro"/>
              </a:rPr>
              <a:t>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1197</Words>
  <Application>Microsoft Office PowerPoint</Application>
  <PresentationFormat>自訂</PresentationFormat>
  <Paragraphs>281</Paragraphs>
  <Slides>45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49" baseType="lpstr">
      <vt:lpstr>Arial</vt:lpstr>
      <vt:lpstr>Calibri</vt:lpstr>
      <vt:lpstr>標楷體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DApp.pptx</dc:title>
  <cp:lastModifiedBy>浩維 羅</cp:lastModifiedBy>
  <cp:revision>4</cp:revision>
  <dcterms:created xsi:type="dcterms:W3CDTF">2006-08-16T00:00:00Z</dcterms:created>
  <dcterms:modified xsi:type="dcterms:W3CDTF">2025-06-23T06:51:03Z</dcterms:modified>
  <dc:identifier>DAGqkbYne2M</dc:identifier>
</cp:coreProperties>
</file>